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7" r:id="rId5"/>
    <p:sldMasterId id="2147483652" r:id="rId6"/>
    <p:sldMasterId id="2147483661" r:id="rId7"/>
    <p:sldMasterId id="2147483665" r:id="rId8"/>
    <p:sldMasterId id="2147483669" r:id="rId9"/>
    <p:sldMasterId id="2147483667" r:id="rId10"/>
    <p:sldMasterId id="2147483671" r:id="rId11"/>
    <p:sldMasterId id="2147483659" r:id="rId12"/>
    <p:sldMasterId id="2147483655" r:id="rId13"/>
    <p:sldMasterId id="2147483673" r:id="rId14"/>
    <p:sldMasterId id="2147483679" r:id="rId15"/>
    <p:sldMasterId id="2147483695" r:id="rId16"/>
    <p:sldMasterId id="2147483708" r:id="rId17"/>
  </p:sldMasterIdLst>
  <p:notesMasterIdLst>
    <p:notesMasterId r:id="rId52"/>
  </p:notesMasterIdLst>
  <p:sldIdLst>
    <p:sldId id="256" r:id="rId18"/>
    <p:sldId id="3450" r:id="rId19"/>
    <p:sldId id="866" r:id="rId20"/>
    <p:sldId id="3374" r:id="rId21"/>
    <p:sldId id="948" r:id="rId22"/>
    <p:sldId id="3453" r:id="rId23"/>
    <p:sldId id="404" r:id="rId24"/>
    <p:sldId id="3396" r:id="rId25"/>
    <p:sldId id="3354" r:id="rId26"/>
    <p:sldId id="3357" r:id="rId27"/>
    <p:sldId id="3397" r:id="rId28"/>
    <p:sldId id="891" r:id="rId29"/>
    <p:sldId id="882" r:id="rId30"/>
    <p:sldId id="3456" r:id="rId31"/>
    <p:sldId id="3361" r:id="rId32"/>
    <p:sldId id="3363" r:id="rId33"/>
    <p:sldId id="288" r:id="rId34"/>
    <p:sldId id="3452" r:id="rId35"/>
    <p:sldId id="3454" r:id="rId36"/>
    <p:sldId id="3372" r:id="rId37"/>
    <p:sldId id="908" r:id="rId38"/>
    <p:sldId id="3371" r:id="rId39"/>
    <p:sldId id="873" r:id="rId40"/>
    <p:sldId id="3455" r:id="rId41"/>
    <p:sldId id="859" r:id="rId42"/>
    <p:sldId id="857" r:id="rId43"/>
    <p:sldId id="855" r:id="rId44"/>
    <p:sldId id="261" r:id="rId45"/>
    <p:sldId id="298" r:id="rId46"/>
    <p:sldId id="335" r:id="rId47"/>
    <p:sldId id="3448" r:id="rId48"/>
    <p:sldId id="3353" r:id="rId49"/>
    <p:sldId id="3358" r:id="rId50"/>
    <p:sldId id="335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7BB71A-FF31-0244-B5EA-0BB825DB545D}">
          <p14:sldIdLst>
            <p14:sldId id="256"/>
          </p14:sldIdLst>
        </p14:section>
        <p14:section name="Statement" id="{ECFA95ED-6A0C-40DC-9A79-F3F84FC77341}">
          <p14:sldIdLst>
            <p14:sldId id="3450"/>
            <p14:sldId id="866"/>
            <p14:sldId id="3374"/>
            <p14:sldId id="948"/>
            <p14:sldId id="3453"/>
            <p14:sldId id="404"/>
            <p14:sldId id="3396"/>
            <p14:sldId id="3354"/>
            <p14:sldId id="3357"/>
            <p14:sldId id="3397"/>
            <p14:sldId id="891"/>
            <p14:sldId id="882"/>
            <p14:sldId id="3456"/>
            <p14:sldId id="3361"/>
            <p14:sldId id="3363"/>
            <p14:sldId id="288"/>
            <p14:sldId id="3452"/>
            <p14:sldId id="3454"/>
            <p14:sldId id="3372"/>
            <p14:sldId id="908"/>
            <p14:sldId id="3371"/>
            <p14:sldId id="873"/>
            <p14:sldId id="3455"/>
            <p14:sldId id="859"/>
            <p14:sldId id="857"/>
            <p14:sldId id="855"/>
            <p14:sldId id="261"/>
            <p14:sldId id="298"/>
            <p14:sldId id="335"/>
            <p14:sldId id="3448"/>
            <p14:sldId id="3353"/>
            <p14:sldId id="3358"/>
            <p14:sldId id="33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D8A94-8871-9B49-41C2-86ECED82BAB5}" name="Sean Deuby" initials="SD" userId="S::seand@semperis.com::d7366711-0c91-40d2-8378-14b838c6a1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A8FF"/>
    <a:srgbClr val="204DEC"/>
    <a:srgbClr val="082963"/>
    <a:srgbClr val="5177A7"/>
    <a:srgbClr val="FF2B27"/>
    <a:srgbClr val="FF00A9"/>
    <a:srgbClr val="3C567A"/>
    <a:srgbClr val="0A2340"/>
    <a:srgbClr val="0D257D"/>
    <a:srgbClr val="47A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3"/>
    <p:restoredTop sz="95810"/>
  </p:normalViewPr>
  <p:slideViewPr>
    <p:cSldViewPr snapToGrid="0" snapToObjects="1">
      <p:cViewPr varScale="1">
        <p:scale>
          <a:sx n="59" d="100"/>
          <a:sy n="59" d="100"/>
        </p:scale>
        <p:origin x="760" y="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2"/>
            </a:solidFill>
            <a:ln>
              <a:solidFill>
                <a:schemeClr val="accent1"/>
              </a:solidFill>
            </a:ln>
            <a:effectLst>
              <a:glow rad="63500">
                <a:schemeClr val="accent1">
                  <a:alpha val="18000"/>
                </a:schemeClr>
              </a:glow>
            </a:effectLst>
          </c:spPr>
          <c:invertIfNegative val="0"/>
          <c:xVal>
            <c:numRef>
              <c:f>Sheet1!$A$2:$A$4</c:f>
              <c:numCache>
                <c:formatCode>General</c:formatCode>
                <c:ptCount val="3"/>
                <c:pt idx="0">
                  <c:v>1</c:v>
                </c:pt>
                <c:pt idx="1">
                  <c:v>2</c:v>
                </c:pt>
                <c:pt idx="2">
                  <c:v>3</c:v>
                </c:pt>
              </c:numCache>
            </c:numRef>
          </c:xVal>
          <c:yVal>
            <c:numRef>
              <c:f>Sheet1!$B$2:$B$4</c:f>
              <c:numCache>
                <c:formatCode>General</c:formatCode>
                <c:ptCount val="3"/>
                <c:pt idx="0">
                  <c:v>1</c:v>
                </c:pt>
                <c:pt idx="1">
                  <c:v>2</c:v>
                </c:pt>
                <c:pt idx="2">
                  <c:v>3</c:v>
                </c:pt>
              </c:numCache>
            </c:numRef>
          </c:yVal>
          <c:bubbleSize>
            <c:numRef>
              <c:f>Sheet1!$C$2:$C$4</c:f>
              <c:numCache>
                <c:formatCode>General</c:formatCode>
                <c:ptCount val="3"/>
                <c:pt idx="0">
                  <c:v>1</c:v>
                </c:pt>
                <c:pt idx="1">
                  <c:v>2</c:v>
                </c:pt>
                <c:pt idx="2">
                  <c:v>3</c:v>
                </c:pt>
              </c:numCache>
            </c:numRef>
          </c:bubbleSize>
          <c:bubble3D val="0"/>
          <c:extLst>
            <c:ext xmlns:c16="http://schemas.microsoft.com/office/drawing/2014/chart" uri="{C3380CC4-5D6E-409C-BE32-E72D297353CC}">
              <c16:uniqueId val="{00000000-CDCF-4546-A117-906B04819C15}"/>
            </c:ext>
          </c:extLst>
        </c:ser>
        <c:dLbls>
          <c:showLegendKey val="0"/>
          <c:showVal val="0"/>
          <c:showCatName val="0"/>
          <c:showSerName val="0"/>
          <c:showPercent val="0"/>
          <c:showBubbleSize val="0"/>
        </c:dLbls>
        <c:bubbleScale val="100"/>
        <c:showNegBubbles val="0"/>
        <c:axId val="1180234832"/>
        <c:axId val="1180388368"/>
      </c:bubbleChart>
      <c:valAx>
        <c:axId val="1180234832"/>
        <c:scaling>
          <c:orientation val="minMax"/>
        </c:scaling>
        <c:delete val="0"/>
        <c:axPos val="b"/>
        <c:majorGridlines>
          <c:spPr>
            <a:ln w="9525" cap="flat" cmpd="sng" algn="ctr">
              <a:gradFill>
                <a:gsLst>
                  <a:gs pos="100000">
                    <a:schemeClr val="dk1">
                      <a:lumMod val="65000"/>
                      <a:lumOff val="35000"/>
                      <a:alpha val="24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180388368"/>
        <c:crosses val="autoZero"/>
        <c:crossBetween val="midCat"/>
      </c:valAx>
      <c:valAx>
        <c:axId val="1180388368"/>
        <c:scaling>
          <c:orientation val="minMax"/>
        </c:scaling>
        <c:delete val="0"/>
        <c:axPos val="l"/>
        <c:majorGridlines>
          <c:spPr>
            <a:ln w="9525" cap="flat" cmpd="sng" algn="ctr">
              <a:gradFill>
                <a:gsLst>
                  <a:gs pos="100000">
                    <a:schemeClr val="dk1">
                      <a:lumMod val="65000"/>
                      <a:lumOff val="35000"/>
                      <a:alpha val="24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180234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spPr>
      <a:ln w="9525" cap="flat" cmpd="sng" algn="ctr">
        <a:solidFill>
          <a:schemeClr val="lt1">
            <a:lumMod val="50000"/>
          </a:schemeClr>
        </a:solidFill>
        <a:round/>
      </a:ln>
    </cs:spPr>
    <cs:defRPr sz="1197" kern="1200"/>
  </cs:categoryAxis>
  <cs:chartArea>
    <cs:lnRef idx="0"/>
    <cs:fillRef idx="0"/>
    <cs:effectRef idx="0"/>
    <cs:fontRef idx="minor">
      <a:schemeClr val="tx1"/>
    </cs:fontRef>
    <cs:spPr>
      <a:solidFill>
        <a:schemeClr val="dk1">
          <a:lumMod val="75000"/>
          <a:lumOff val="25000"/>
        </a:schemeClr>
      </a:solidFill>
      <a:ln w="9525" cap="flat" cmpd="sng" algn="ctr">
        <a:solidFill>
          <a:schemeClr val="dk1">
            <a:tint val="75000"/>
          </a:schemeClr>
        </a:solidFill>
        <a:round/>
      </a:ln>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tx1"/>
    </cs:fontRef>
    <cs:spPr>
      <a:ln>
        <a:solidFill>
          <a:schemeClr val="phClr"/>
        </a:solidFill>
      </a:ln>
      <a:effectLst>
        <a:glow rad="63500">
          <a:schemeClr val="phClr">
            <a:alpha val="18000"/>
          </a:schemeClr>
        </a:glow>
      </a:effectLst>
    </cs:spPr>
  </cs:dataPoint>
  <cs:dataPoint3D>
    <cs:lnRef idx="0">
      <cs:styleClr val="auto"/>
    </cs:lnRef>
    <cs:fillRef idx="0"/>
    <cs:effectRef idx="0">
      <cs:styleClr val="auto"/>
    </cs:effectRef>
    <cs:fontRef idx="minor">
      <a:schemeClr val="tx1"/>
    </cs:fontRef>
    <cs:spPr>
      <a:ln>
        <a:solidFill>
          <a:schemeClr val="phClr"/>
        </a:solidFill>
      </a:ln>
      <a:effectLst>
        <a:glow rad="63500">
          <a:schemeClr val="phClr">
            <a:alpha val="18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4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dk1">
          <a:lumMod val="85000"/>
          <a:lumOff val="15000"/>
        </a:schemeClr>
      </a:solidFill>
    </cs:spPr>
  </cs:floor>
  <cs:gridlineMajor>
    <cs:lnRef idx="0"/>
    <cs:fillRef idx="0"/>
    <cs:effectRef idx="0"/>
    <cs:fontRef idx="minor">
      <a:schemeClr val="tx1"/>
    </cs:fontRef>
    <cs:spPr>
      <a:ln w="9525" cap="flat" cmpd="sng" algn="ctr">
        <a:gradFill>
          <a:gsLst>
            <a:gs pos="100000">
              <a:schemeClr val="dk1">
                <a:lumMod val="65000"/>
                <a:lumOff val="35000"/>
                <a:alpha val="24000"/>
              </a:schemeClr>
            </a:gs>
            <a:gs pos="0">
              <a:schemeClr val="dk1">
                <a:lumMod val="65000"/>
                <a:lumOff val="35000"/>
              </a:schemeClr>
            </a:gs>
          </a:gsLst>
          <a:lin ang="5400000" scaled="0"/>
        </a:gradFill>
        <a:round/>
      </a:ln>
    </cs:spPr>
  </cs:gridlineMajor>
  <cs:gridlineMinor>
    <cs:lnRef idx="0"/>
    <cs:fillRef idx="0"/>
    <cs:effectRef idx="0"/>
    <cs:fontRef idx="minor">
      <a:schemeClr val="tx1"/>
    </cs:fontRef>
    <cs:spPr>
      <a:ln w="9525" cap="flat" cmpd="sng" algn="ctr">
        <a:gradFill>
          <a:gsLst>
            <a:gs pos="0">
              <a:schemeClr val="dk1">
                <a:lumMod val="65000"/>
                <a:lumOff val="35000"/>
                <a:alpha val="46000"/>
              </a:schemeClr>
            </a:gs>
            <a:gs pos="100000">
              <a:schemeClr val="dk1">
                <a:lumMod val="75000"/>
                <a:lumOff val="25000"/>
                <a:alpha val="42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round/>
      </a:ln>
    </cs:spPr>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tx1"/>
    </cs:fontRef>
    <cs:spPr>
      <a:solidFill>
        <a:schemeClr val="tx1">
          <a:lumMod val="85000"/>
          <a:lumOff val="15000"/>
        </a:schemeClr>
      </a:solid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hyperlink" Target="http://www.purple-knight.com/" TargetMode="External"/><Relationship Id="rId5" Type="http://schemas.openxmlformats.org/officeDocument/2006/relationships/image" Target="../media/image107.jpeg"/><Relationship Id="rId4" Type="http://schemas.openxmlformats.org/officeDocument/2006/relationships/image" Target="../media/image8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purple-knight.com/" TargetMode="External"/><Relationship Id="rId1" Type="http://schemas.openxmlformats.org/officeDocument/2006/relationships/image" Target="../media/image105.png"/><Relationship Id="rId5" Type="http://schemas.openxmlformats.org/officeDocument/2006/relationships/image" Target="../media/image107.jpeg"/><Relationship Id="rId4"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B8964-CD64-5E46-8AEE-7C1FE2761128}" type="doc">
      <dgm:prSet loTypeId="urn:microsoft.com/office/officeart/2008/layout/BendingPictureCaptionList" loCatId="" qsTypeId="urn:microsoft.com/office/officeart/2005/8/quickstyle/simple1" qsCatId="simple" csTypeId="urn:microsoft.com/office/officeart/2005/8/colors/accent1_2" csCatId="accent1" phldr="1"/>
      <dgm:spPr/>
      <dgm:t>
        <a:bodyPr/>
        <a:lstStyle/>
        <a:p>
          <a:endParaRPr lang="en-GB"/>
        </a:p>
      </dgm:t>
    </dgm:pt>
    <dgm:pt modelId="{A68D030F-192B-6B44-A00F-BC9943BB8576}">
      <dgm:prSet phldrT="[Text]"/>
      <dgm:spPr/>
      <dgm:t>
        <a:bodyPr/>
        <a:lstStyle/>
        <a:p>
          <a:r>
            <a:rPr lang="en-GB" dirty="0"/>
            <a:t>Current state analysis</a:t>
          </a:r>
        </a:p>
        <a:p>
          <a:r>
            <a:rPr lang="en-GB" dirty="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www.purple-knight.com</a:t>
          </a:r>
          <a:r>
            <a:rPr lang="en-GB" dirty="0">
              <a:solidFill>
                <a:srgbClr val="FFFF00"/>
              </a:solidFill>
            </a:rPr>
            <a:t> </a:t>
          </a:r>
        </a:p>
      </dgm:t>
    </dgm:pt>
    <dgm:pt modelId="{E0AA437E-2C31-1341-A723-F168010209B0}" type="parTrans" cxnId="{A2FECD8C-12D2-7E46-8B83-12FB5ABAEC90}">
      <dgm:prSet/>
      <dgm:spPr/>
      <dgm:t>
        <a:bodyPr/>
        <a:lstStyle/>
        <a:p>
          <a:endParaRPr lang="en-GB"/>
        </a:p>
      </dgm:t>
    </dgm:pt>
    <dgm:pt modelId="{0F90986E-A49E-BE4F-A08C-2D22016F8254}" type="sibTrans" cxnId="{A2FECD8C-12D2-7E46-8B83-12FB5ABAEC90}">
      <dgm:prSet/>
      <dgm:spPr/>
      <dgm:t>
        <a:bodyPr/>
        <a:lstStyle/>
        <a:p>
          <a:endParaRPr lang="en-GB"/>
        </a:p>
      </dgm:t>
    </dgm:pt>
    <dgm:pt modelId="{5E42DC1C-1B53-614E-BCAB-9874EFB442CF}">
      <dgm:prSet phldrT="[Text]"/>
      <dgm:spPr/>
      <dgm:t>
        <a:bodyPr/>
        <a:lstStyle/>
        <a:p>
          <a:r>
            <a:rPr lang="en-GB" dirty="0"/>
            <a:t>Engage our 100+ years of Microsoft MVP experience to understand your current state &amp; how to improve your response</a:t>
          </a:r>
        </a:p>
      </dgm:t>
    </dgm:pt>
    <dgm:pt modelId="{E8FB61B0-ED15-2545-A4BD-B26F4889A0EF}" type="parTrans" cxnId="{50618A4B-947F-3247-B640-95704B06985D}">
      <dgm:prSet/>
      <dgm:spPr/>
      <dgm:t>
        <a:bodyPr/>
        <a:lstStyle/>
        <a:p>
          <a:endParaRPr lang="en-GB"/>
        </a:p>
      </dgm:t>
    </dgm:pt>
    <dgm:pt modelId="{0E760BA0-8D54-FB4B-8FF0-9CF4B4CDB83C}" type="sibTrans" cxnId="{50618A4B-947F-3247-B640-95704B06985D}">
      <dgm:prSet/>
      <dgm:spPr/>
      <dgm:t>
        <a:bodyPr/>
        <a:lstStyle/>
        <a:p>
          <a:endParaRPr lang="en-GB"/>
        </a:p>
      </dgm:t>
    </dgm:pt>
    <dgm:pt modelId="{5A2DFE50-203D-DE4F-BA07-C59AA6B7EC02}">
      <dgm:prSet phldrT="[Text]"/>
      <dgm:spPr/>
      <dgm:t>
        <a:bodyPr/>
        <a:lstStyle/>
        <a:p>
          <a:r>
            <a:rPr lang="en-GB" dirty="0"/>
            <a:t>Deploy Semperis DSP &amp; ADFR technology to automate how you identify, protect, detect, respond and recover from AD breaches</a:t>
          </a:r>
        </a:p>
      </dgm:t>
    </dgm:pt>
    <dgm:pt modelId="{04411AE9-E53E-4446-908B-EEC254611BC3}" type="parTrans" cxnId="{4B90EE54-3DB4-724D-B6B4-37CB8A3D5DAC}">
      <dgm:prSet/>
      <dgm:spPr/>
      <dgm:t>
        <a:bodyPr/>
        <a:lstStyle/>
        <a:p>
          <a:endParaRPr lang="en-GB"/>
        </a:p>
      </dgm:t>
    </dgm:pt>
    <dgm:pt modelId="{9F82C802-9538-CC40-AD21-4D9040BEF40C}" type="sibTrans" cxnId="{4B90EE54-3DB4-724D-B6B4-37CB8A3D5DAC}">
      <dgm:prSet/>
      <dgm:spPr/>
      <dgm:t>
        <a:bodyPr/>
        <a:lstStyle/>
        <a:p>
          <a:endParaRPr lang="en-GB"/>
        </a:p>
      </dgm:t>
    </dgm:pt>
    <dgm:pt modelId="{903D94E7-C037-014E-9EFD-9986C31CC2C9}">
      <dgm:prSet phldrT="[Text]"/>
      <dgm:spPr/>
      <dgm:t>
        <a:bodyPr/>
        <a:lstStyle/>
        <a:p>
          <a:r>
            <a:rPr lang="en-GB" dirty="0"/>
            <a:t>Engage our Incident Response team 24/7 whether you are a customer or not</a:t>
          </a:r>
        </a:p>
      </dgm:t>
    </dgm:pt>
    <dgm:pt modelId="{C86BC692-880E-8644-BF5E-7731F0864763}" type="parTrans" cxnId="{EA982C23-8414-D94D-9E97-7AA129B43CB1}">
      <dgm:prSet/>
      <dgm:spPr/>
      <dgm:t>
        <a:bodyPr/>
        <a:lstStyle/>
        <a:p>
          <a:endParaRPr lang="en-GB"/>
        </a:p>
      </dgm:t>
    </dgm:pt>
    <dgm:pt modelId="{FCAA5191-F5F5-7841-9FCB-D5BF27792D79}" type="sibTrans" cxnId="{EA982C23-8414-D94D-9E97-7AA129B43CB1}">
      <dgm:prSet/>
      <dgm:spPr/>
      <dgm:t>
        <a:bodyPr/>
        <a:lstStyle/>
        <a:p>
          <a:endParaRPr lang="en-GB"/>
        </a:p>
      </dgm:t>
    </dgm:pt>
    <dgm:pt modelId="{18158825-C333-CE48-BCEF-7901AE39B82C}" type="pres">
      <dgm:prSet presAssocID="{7E6B8964-CD64-5E46-8AEE-7C1FE2761128}" presName="Name0" presStyleCnt="0">
        <dgm:presLayoutVars>
          <dgm:dir/>
          <dgm:resizeHandles val="exact"/>
        </dgm:presLayoutVars>
      </dgm:prSet>
      <dgm:spPr/>
    </dgm:pt>
    <dgm:pt modelId="{D3F68EC3-1FF3-B64A-AA6F-64F17F1E4636}" type="pres">
      <dgm:prSet presAssocID="{A68D030F-192B-6B44-A00F-BC9943BB8576}" presName="composite" presStyleCnt="0"/>
      <dgm:spPr/>
    </dgm:pt>
    <dgm:pt modelId="{5C9B2B46-C2F7-0A44-AD37-281DBB8C565B}" type="pres">
      <dgm:prSet presAssocID="{A68D030F-192B-6B44-A00F-BC9943BB8576}" presName="rect1" presStyleLbl="bgImgPlace1" presStyleIdx="0" presStyleCnt="4"/>
      <dgm:spPr>
        <a:blipFill rotWithShape="1">
          <a:blip xmlns:r="http://schemas.openxmlformats.org/officeDocument/2006/relationships" r:embed="rId2"/>
          <a:srcRect/>
          <a:stretch>
            <a:fillRect t="-7000" b="-7000"/>
          </a:stretch>
        </a:blipFill>
      </dgm:spPr>
    </dgm:pt>
    <dgm:pt modelId="{29F73A2C-3F32-874C-B5CF-8310FAAEC88C}" type="pres">
      <dgm:prSet presAssocID="{A68D030F-192B-6B44-A00F-BC9943BB8576}" presName="wedgeRectCallout1" presStyleLbl="node1" presStyleIdx="0" presStyleCnt="4" custScaleY="190030">
        <dgm:presLayoutVars>
          <dgm:bulletEnabled val="1"/>
        </dgm:presLayoutVars>
      </dgm:prSet>
      <dgm:spPr/>
    </dgm:pt>
    <dgm:pt modelId="{22B3040B-9389-7042-AB8A-38EB21C6F2CF}" type="pres">
      <dgm:prSet presAssocID="{0F90986E-A49E-BE4F-A08C-2D22016F8254}" presName="sibTrans" presStyleCnt="0"/>
      <dgm:spPr/>
    </dgm:pt>
    <dgm:pt modelId="{C72209AE-503D-9947-B320-1AB6DAE0DB99}" type="pres">
      <dgm:prSet presAssocID="{5E42DC1C-1B53-614E-BCAB-9874EFB442CF}" presName="composite" presStyleCnt="0"/>
      <dgm:spPr/>
    </dgm:pt>
    <dgm:pt modelId="{DF1E1BE2-6105-CC4F-8665-D5A4E99FF316}" type="pres">
      <dgm:prSet presAssocID="{5E42DC1C-1B53-614E-BCAB-9874EFB442CF}" presName="rect1" presStyleLbl="bgImgPlace1" presStyleIdx="1" presStyleCnt="4"/>
      <dgm:spPr>
        <a:blipFill rotWithShape="1">
          <a:blip xmlns:r="http://schemas.openxmlformats.org/officeDocument/2006/relationships" r:embed="rId3"/>
          <a:srcRect/>
          <a:stretch>
            <a:fillRect l="-13000" r="-13000"/>
          </a:stretch>
        </a:blipFill>
      </dgm:spPr>
    </dgm:pt>
    <dgm:pt modelId="{34D4E335-316F-C041-A79D-6FC2902FFA03}" type="pres">
      <dgm:prSet presAssocID="{5E42DC1C-1B53-614E-BCAB-9874EFB442CF}" presName="wedgeRectCallout1" presStyleLbl="node1" presStyleIdx="1" presStyleCnt="4" custScaleY="190030">
        <dgm:presLayoutVars>
          <dgm:bulletEnabled val="1"/>
        </dgm:presLayoutVars>
      </dgm:prSet>
      <dgm:spPr/>
    </dgm:pt>
    <dgm:pt modelId="{5F924116-03E8-3A4E-BF69-D8210F965EB3}" type="pres">
      <dgm:prSet presAssocID="{0E760BA0-8D54-FB4B-8FF0-9CF4B4CDB83C}" presName="sibTrans" presStyleCnt="0"/>
      <dgm:spPr/>
    </dgm:pt>
    <dgm:pt modelId="{466A2D76-11BF-044A-B036-2DF0CC96DACD}" type="pres">
      <dgm:prSet presAssocID="{5A2DFE50-203D-DE4F-BA07-C59AA6B7EC02}" presName="composite" presStyleCnt="0"/>
      <dgm:spPr/>
    </dgm:pt>
    <dgm:pt modelId="{AE91FD2F-AF48-9A46-97F3-83266C25A722}" type="pres">
      <dgm:prSet presAssocID="{5A2DFE50-203D-DE4F-BA07-C59AA6B7EC02}" presName="rect1" presStyleLbl="bgImgPlace1" presStyleIdx="2" presStyleCnt="4"/>
      <dgm:spPr>
        <a:blipFill rotWithShape="1">
          <a:blip xmlns:r="http://schemas.openxmlformats.org/officeDocument/2006/relationships" r:embed="rId4"/>
          <a:srcRect/>
          <a:stretch>
            <a:fillRect l="-16000" r="-16000"/>
          </a:stretch>
        </a:blipFill>
      </dgm:spPr>
    </dgm:pt>
    <dgm:pt modelId="{4251C80A-28E0-9346-9E7B-B8FE8F710612}" type="pres">
      <dgm:prSet presAssocID="{5A2DFE50-203D-DE4F-BA07-C59AA6B7EC02}" presName="wedgeRectCallout1" presStyleLbl="node1" presStyleIdx="2" presStyleCnt="4" custScaleY="190030">
        <dgm:presLayoutVars>
          <dgm:bulletEnabled val="1"/>
        </dgm:presLayoutVars>
      </dgm:prSet>
      <dgm:spPr/>
    </dgm:pt>
    <dgm:pt modelId="{CAF7A0FF-4EB6-CC44-BB9A-7E4D81FB1FEC}" type="pres">
      <dgm:prSet presAssocID="{9F82C802-9538-CC40-AD21-4D9040BEF40C}" presName="sibTrans" presStyleCnt="0"/>
      <dgm:spPr/>
    </dgm:pt>
    <dgm:pt modelId="{53E23760-169D-FC42-915B-2F014AA5F56A}" type="pres">
      <dgm:prSet presAssocID="{903D94E7-C037-014E-9EFD-9986C31CC2C9}" presName="composite" presStyleCnt="0"/>
      <dgm:spPr/>
    </dgm:pt>
    <dgm:pt modelId="{1EBB3219-F066-964B-BD9D-866E48E4B6AD}" type="pres">
      <dgm:prSet presAssocID="{903D94E7-C037-014E-9EFD-9986C31CC2C9}" presName="rect1" presStyleLbl="bgImgPlace1" presStyleIdx="3" presStyleCnt="4"/>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dgm:spPr>
    </dgm:pt>
    <dgm:pt modelId="{A414FCC8-892A-C548-8556-2B7B3772F17E}" type="pres">
      <dgm:prSet presAssocID="{903D94E7-C037-014E-9EFD-9986C31CC2C9}" presName="wedgeRectCallout1" presStyleLbl="node1" presStyleIdx="3" presStyleCnt="4" custScaleY="190030">
        <dgm:presLayoutVars>
          <dgm:bulletEnabled val="1"/>
        </dgm:presLayoutVars>
      </dgm:prSet>
      <dgm:spPr/>
    </dgm:pt>
  </dgm:ptLst>
  <dgm:cxnLst>
    <dgm:cxn modelId="{EA982C23-8414-D94D-9E97-7AA129B43CB1}" srcId="{7E6B8964-CD64-5E46-8AEE-7C1FE2761128}" destId="{903D94E7-C037-014E-9EFD-9986C31CC2C9}" srcOrd="3" destOrd="0" parTransId="{C86BC692-880E-8644-BF5E-7731F0864763}" sibTransId="{FCAA5191-F5F5-7841-9FCB-D5BF27792D79}"/>
    <dgm:cxn modelId="{F58A0024-F211-AE4D-AEE9-2C2ABEF1C825}" type="presOf" srcId="{5E42DC1C-1B53-614E-BCAB-9874EFB442CF}" destId="{34D4E335-316F-C041-A79D-6FC2902FFA03}" srcOrd="0" destOrd="0" presId="urn:microsoft.com/office/officeart/2008/layout/BendingPictureCaptionList"/>
    <dgm:cxn modelId="{16181F3D-FE89-B442-BD80-4F19EB153C71}" type="presOf" srcId="{903D94E7-C037-014E-9EFD-9986C31CC2C9}" destId="{A414FCC8-892A-C548-8556-2B7B3772F17E}" srcOrd="0" destOrd="0" presId="urn:microsoft.com/office/officeart/2008/layout/BendingPictureCaptionList"/>
    <dgm:cxn modelId="{5A055160-14CB-1F44-AE2D-FE921322C4DF}" type="presOf" srcId="{7E6B8964-CD64-5E46-8AEE-7C1FE2761128}" destId="{18158825-C333-CE48-BCEF-7901AE39B82C}" srcOrd="0" destOrd="0" presId="urn:microsoft.com/office/officeart/2008/layout/BendingPictureCaptionList"/>
    <dgm:cxn modelId="{ED545967-BFCC-444D-A3E6-48772D5F1AB0}" type="presOf" srcId="{A68D030F-192B-6B44-A00F-BC9943BB8576}" destId="{29F73A2C-3F32-874C-B5CF-8310FAAEC88C}" srcOrd="0" destOrd="0" presId="urn:microsoft.com/office/officeart/2008/layout/BendingPictureCaptionList"/>
    <dgm:cxn modelId="{50618A4B-947F-3247-B640-95704B06985D}" srcId="{7E6B8964-CD64-5E46-8AEE-7C1FE2761128}" destId="{5E42DC1C-1B53-614E-BCAB-9874EFB442CF}" srcOrd="1" destOrd="0" parTransId="{E8FB61B0-ED15-2545-A4BD-B26F4889A0EF}" sibTransId="{0E760BA0-8D54-FB4B-8FF0-9CF4B4CDB83C}"/>
    <dgm:cxn modelId="{4B90EE54-3DB4-724D-B6B4-37CB8A3D5DAC}" srcId="{7E6B8964-CD64-5E46-8AEE-7C1FE2761128}" destId="{5A2DFE50-203D-DE4F-BA07-C59AA6B7EC02}" srcOrd="2" destOrd="0" parTransId="{04411AE9-E53E-4446-908B-EEC254611BC3}" sibTransId="{9F82C802-9538-CC40-AD21-4D9040BEF40C}"/>
    <dgm:cxn modelId="{A2FECD8C-12D2-7E46-8B83-12FB5ABAEC90}" srcId="{7E6B8964-CD64-5E46-8AEE-7C1FE2761128}" destId="{A68D030F-192B-6B44-A00F-BC9943BB8576}" srcOrd="0" destOrd="0" parTransId="{E0AA437E-2C31-1341-A723-F168010209B0}" sibTransId="{0F90986E-A49E-BE4F-A08C-2D22016F8254}"/>
    <dgm:cxn modelId="{AAD2DDB1-6142-1C4F-890A-87645EFC0979}" type="presOf" srcId="{5A2DFE50-203D-DE4F-BA07-C59AA6B7EC02}" destId="{4251C80A-28E0-9346-9E7B-B8FE8F710612}" srcOrd="0" destOrd="0" presId="urn:microsoft.com/office/officeart/2008/layout/BendingPictureCaptionList"/>
    <dgm:cxn modelId="{44E18789-D32B-6544-AC68-B78EFF69C6FF}" type="presParOf" srcId="{18158825-C333-CE48-BCEF-7901AE39B82C}" destId="{D3F68EC3-1FF3-B64A-AA6F-64F17F1E4636}" srcOrd="0" destOrd="0" presId="urn:microsoft.com/office/officeart/2008/layout/BendingPictureCaptionList"/>
    <dgm:cxn modelId="{767D0BB9-B08A-774B-9CF6-5FD093414BF4}" type="presParOf" srcId="{D3F68EC3-1FF3-B64A-AA6F-64F17F1E4636}" destId="{5C9B2B46-C2F7-0A44-AD37-281DBB8C565B}" srcOrd="0" destOrd="0" presId="urn:microsoft.com/office/officeart/2008/layout/BendingPictureCaptionList"/>
    <dgm:cxn modelId="{E4DD1262-1AC2-BB4E-955D-42CB22633413}" type="presParOf" srcId="{D3F68EC3-1FF3-B64A-AA6F-64F17F1E4636}" destId="{29F73A2C-3F32-874C-B5CF-8310FAAEC88C}" srcOrd="1" destOrd="0" presId="urn:microsoft.com/office/officeart/2008/layout/BendingPictureCaptionList"/>
    <dgm:cxn modelId="{E4602CE1-71E5-C042-91D0-0FA359363610}" type="presParOf" srcId="{18158825-C333-CE48-BCEF-7901AE39B82C}" destId="{22B3040B-9389-7042-AB8A-38EB21C6F2CF}" srcOrd="1" destOrd="0" presId="urn:microsoft.com/office/officeart/2008/layout/BendingPictureCaptionList"/>
    <dgm:cxn modelId="{493DAEA6-0D50-874E-8187-DA995E71CF05}" type="presParOf" srcId="{18158825-C333-CE48-BCEF-7901AE39B82C}" destId="{C72209AE-503D-9947-B320-1AB6DAE0DB99}" srcOrd="2" destOrd="0" presId="urn:microsoft.com/office/officeart/2008/layout/BendingPictureCaptionList"/>
    <dgm:cxn modelId="{4E524B02-0B2E-904F-9D01-0051E806E4B3}" type="presParOf" srcId="{C72209AE-503D-9947-B320-1AB6DAE0DB99}" destId="{DF1E1BE2-6105-CC4F-8665-D5A4E99FF316}" srcOrd="0" destOrd="0" presId="urn:microsoft.com/office/officeart/2008/layout/BendingPictureCaptionList"/>
    <dgm:cxn modelId="{5A53E4A8-5ADF-B14B-B269-303415A8B257}" type="presParOf" srcId="{C72209AE-503D-9947-B320-1AB6DAE0DB99}" destId="{34D4E335-316F-C041-A79D-6FC2902FFA03}" srcOrd="1" destOrd="0" presId="urn:microsoft.com/office/officeart/2008/layout/BendingPictureCaptionList"/>
    <dgm:cxn modelId="{385BC6EE-F507-E647-B939-B0F7C7FD9E2B}" type="presParOf" srcId="{18158825-C333-CE48-BCEF-7901AE39B82C}" destId="{5F924116-03E8-3A4E-BF69-D8210F965EB3}" srcOrd="3" destOrd="0" presId="urn:microsoft.com/office/officeart/2008/layout/BendingPictureCaptionList"/>
    <dgm:cxn modelId="{73ADF723-099A-D24A-8FBE-35C43B072195}" type="presParOf" srcId="{18158825-C333-CE48-BCEF-7901AE39B82C}" destId="{466A2D76-11BF-044A-B036-2DF0CC96DACD}" srcOrd="4" destOrd="0" presId="urn:microsoft.com/office/officeart/2008/layout/BendingPictureCaptionList"/>
    <dgm:cxn modelId="{B97D6DBB-58E7-1C46-8903-2AEB5A53CF2E}" type="presParOf" srcId="{466A2D76-11BF-044A-B036-2DF0CC96DACD}" destId="{AE91FD2F-AF48-9A46-97F3-83266C25A722}" srcOrd="0" destOrd="0" presId="urn:microsoft.com/office/officeart/2008/layout/BendingPictureCaptionList"/>
    <dgm:cxn modelId="{780A954D-3622-6C47-8215-A7C09D3386B0}" type="presParOf" srcId="{466A2D76-11BF-044A-B036-2DF0CC96DACD}" destId="{4251C80A-28E0-9346-9E7B-B8FE8F710612}" srcOrd="1" destOrd="0" presId="urn:microsoft.com/office/officeart/2008/layout/BendingPictureCaptionList"/>
    <dgm:cxn modelId="{A4A48218-BB45-B54A-B8ED-0F131ABEF403}" type="presParOf" srcId="{18158825-C333-CE48-BCEF-7901AE39B82C}" destId="{CAF7A0FF-4EB6-CC44-BB9A-7E4D81FB1FEC}" srcOrd="5" destOrd="0" presId="urn:microsoft.com/office/officeart/2008/layout/BendingPictureCaptionList"/>
    <dgm:cxn modelId="{03AA4C9E-7691-1F4F-96E8-EC5137618A77}" type="presParOf" srcId="{18158825-C333-CE48-BCEF-7901AE39B82C}" destId="{53E23760-169D-FC42-915B-2F014AA5F56A}" srcOrd="6" destOrd="0" presId="urn:microsoft.com/office/officeart/2008/layout/BendingPictureCaptionList"/>
    <dgm:cxn modelId="{2E3D7039-F178-A843-A583-6D65D4F2C8A3}" type="presParOf" srcId="{53E23760-169D-FC42-915B-2F014AA5F56A}" destId="{1EBB3219-F066-964B-BD9D-866E48E4B6AD}" srcOrd="0" destOrd="0" presId="urn:microsoft.com/office/officeart/2008/layout/BendingPictureCaptionList"/>
    <dgm:cxn modelId="{2F8D8088-44F2-5F4A-AE49-B69B2B50670F}" type="presParOf" srcId="{53E23760-169D-FC42-915B-2F014AA5F56A}" destId="{A414FCC8-892A-C548-8556-2B7B3772F17E}"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B2B46-C2F7-0A44-AD37-281DBB8C565B}">
      <dsp:nvSpPr>
        <dsp:cNvPr id="0" name=""/>
        <dsp:cNvSpPr/>
      </dsp:nvSpPr>
      <dsp:spPr>
        <a:xfrm>
          <a:off x="119751" y="396"/>
          <a:ext cx="2405363" cy="1924290"/>
        </a:xfrm>
        <a:prstGeom prst="rect">
          <a:avLst/>
        </a:prstGeom>
        <a:blipFill rotWithShape="1">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F73A2C-3F32-874C-B5CF-8310FAAEC88C}">
      <dsp:nvSpPr>
        <dsp:cNvPr id="0" name=""/>
        <dsp:cNvSpPr/>
      </dsp:nvSpPr>
      <dsp:spPr>
        <a:xfrm>
          <a:off x="336234" y="1429081"/>
          <a:ext cx="2140773" cy="127985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Current state analysis</a:t>
          </a:r>
        </a:p>
        <a:p>
          <a:pPr marL="0" lvl="0" indent="0" algn="ctr" defTabSz="622300">
            <a:lnSpc>
              <a:spcPct val="90000"/>
            </a:lnSpc>
            <a:spcBef>
              <a:spcPct val="0"/>
            </a:spcBef>
            <a:spcAft>
              <a:spcPct val="35000"/>
            </a:spcAft>
            <a:buNone/>
          </a:pPr>
          <a:r>
            <a:rPr lang="en-GB" sz="1400" kern="1200" dirty="0">
              <a:solidFill>
                <a:srgbClr val="FFFF00"/>
              </a:solidFill>
              <a:hlinkClick xmlns:r="http://schemas.openxmlformats.org/officeDocument/2006/relationships" r:id="rId2">
                <a:extLst>
                  <a:ext uri="{A12FA001-AC4F-418D-AE19-62706E023703}">
                    <ahyp:hlinkClr xmlns:ahyp="http://schemas.microsoft.com/office/drawing/2018/hyperlinkcolor" val="tx"/>
                  </a:ext>
                </a:extLst>
              </a:hlinkClick>
            </a:rPr>
            <a:t>www.purple-knight.com</a:t>
          </a:r>
          <a:r>
            <a:rPr lang="en-GB" sz="1400" kern="1200" dirty="0">
              <a:solidFill>
                <a:srgbClr val="FFFF00"/>
              </a:solidFill>
            </a:rPr>
            <a:t> </a:t>
          </a:r>
        </a:p>
      </dsp:txBody>
      <dsp:txXfrm>
        <a:off x="336234" y="1429081"/>
        <a:ext cx="2140773" cy="1279855"/>
      </dsp:txXfrm>
    </dsp:sp>
    <dsp:sp modelId="{DF1E1BE2-6105-CC4F-8665-D5A4E99FF316}">
      <dsp:nvSpPr>
        <dsp:cNvPr id="0" name=""/>
        <dsp:cNvSpPr/>
      </dsp:nvSpPr>
      <dsp:spPr>
        <a:xfrm>
          <a:off x="2765651" y="396"/>
          <a:ext cx="2405363" cy="1924290"/>
        </a:xfrm>
        <a:prstGeom prst="rect">
          <a:avLst/>
        </a:prstGeom>
        <a:blipFill rotWithShape="1">
          <a:blip xmlns:r="http://schemas.openxmlformats.org/officeDocument/2006/relationships" r:embed="rId3"/>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D4E335-316F-C041-A79D-6FC2902FFA03}">
      <dsp:nvSpPr>
        <dsp:cNvPr id="0" name=""/>
        <dsp:cNvSpPr/>
      </dsp:nvSpPr>
      <dsp:spPr>
        <a:xfrm>
          <a:off x="2982133" y="1429081"/>
          <a:ext cx="2140773" cy="127985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Engage our 100+ years of Microsoft MVP experience to understand your current state &amp; how to improve your response</a:t>
          </a:r>
        </a:p>
      </dsp:txBody>
      <dsp:txXfrm>
        <a:off x="2982133" y="1429081"/>
        <a:ext cx="2140773" cy="1279855"/>
      </dsp:txXfrm>
    </dsp:sp>
    <dsp:sp modelId="{AE91FD2F-AF48-9A46-97F3-83266C25A722}">
      <dsp:nvSpPr>
        <dsp:cNvPr id="0" name=""/>
        <dsp:cNvSpPr/>
      </dsp:nvSpPr>
      <dsp:spPr>
        <a:xfrm>
          <a:off x="5411550" y="396"/>
          <a:ext cx="2405363" cy="1924290"/>
        </a:xfrm>
        <a:prstGeom prst="rect">
          <a:avLst/>
        </a:prstGeom>
        <a:blipFill rotWithShape="1">
          <a:blip xmlns:r="http://schemas.openxmlformats.org/officeDocument/2006/relationships" r:embed="rId4"/>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1C80A-28E0-9346-9E7B-B8FE8F710612}">
      <dsp:nvSpPr>
        <dsp:cNvPr id="0" name=""/>
        <dsp:cNvSpPr/>
      </dsp:nvSpPr>
      <dsp:spPr>
        <a:xfrm>
          <a:off x="5628033" y="1429081"/>
          <a:ext cx="2140773" cy="127985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Deploy Semperis DSP &amp; ADFR technology to automate how you identify, protect, detect, respond and recover from AD breaches</a:t>
          </a:r>
        </a:p>
      </dsp:txBody>
      <dsp:txXfrm>
        <a:off x="5628033" y="1429081"/>
        <a:ext cx="2140773" cy="1279855"/>
      </dsp:txXfrm>
    </dsp:sp>
    <dsp:sp modelId="{1EBB3219-F066-964B-BD9D-866E48E4B6AD}">
      <dsp:nvSpPr>
        <dsp:cNvPr id="0" name=""/>
        <dsp:cNvSpPr/>
      </dsp:nvSpPr>
      <dsp:spPr>
        <a:xfrm>
          <a:off x="8057450" y="396"/>
          <a:ext cx="2405363" cy="192429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4FCC8-892A-C548-8556-2B7B3772F17E}">
      <dsp:nvSpPr>
        <dsp:cNvPr id="0" name=""/>
        <dsp:cNvSpPr/>
      </dsp:nvSpPr>
      <dsp:spPr>
        <a:xfrm>
          <a:off x="8273932" y="1429081"/>
          <a:ext cx="2140773" cy="1279855"/>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Engage our Incident Response team 24/7 whether you are a customer or not</a:t>
          </a:r>
        </a:p>
      </dsp:txBody>
      <dsp:txXfrm>
        <a:off x="8273932" y="1429081"/>
        <a:ext cx="2140773" cy="127985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7057C-E167-DC4B-BDD2-EFCBDF1766F0}" type="datetimeFigureOut">
              <a:rPr lang="en-US" smtClean="0"/>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56ED0-E31C-2643-A945-C438CA5742A5}" type="slidenum">
              <a:rPr lang="en-US" smtClean="0"/>
              <a:t>‹#›</a:t>
            </a:fld>
            <a:endParaRPr lang="en-US"/>
          </a:p>
        </p:txBody>
      </p:sp>
    </p:spTree>
    <p:extLst>
      <p:ext uri="{BB962C8B-B14F-4D97-AF65-F5344CB8AC3E}">
        <p14:creationId xmlns:p14="http://schemas.microsoft.com/office/powerpoint/2010/main" val="209858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microsoft.com/en-us/windows-server/identity/ad-ds/manage/ad-forest-recovery-guid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cs.microsoft.com/en-us/windows-server/identity/ad-ds/manage/ad-forest-recovery-perform-initial-recove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a:solidFill>
                  <a:schemeClr val="tx1"/>
                </a:solidFill>
                <a:effectLst/>
                <a:latin typeface="+mn-lt"/>
                <a:ea typeface="+mn-ea"/>
                <a:cs typeface="+mn-cs"/>
              </a:rPr>
              <a:t>1: Takeshi </a:t>
            </a:r>
            <a:r>
              <a:rPr lang="en-US" sz="1100" b="0" kern="1200" dirty="0" err="1">
                <a:solidFill>
                  <a:schemeClr val="tx1"/>
                </a:solidFill>
                <a:effectLst/>
                <a:latin typeface="+mn-lt"/>
                <a:ea typeface="+mn-ea"/>
                <a:cs typeface="+mn-cs"/>
              </a:rPr>
              <a:t>Numoto</a:t>
            </a:r>
            <a:r>
              <a:rPr lang="en-US" sz="1100" b="0" kern="1200" dirty="0">
                <a:solidFill>
                  <a:schemeClr val="tx1"/>
                </a:solidFill>
                <a:effectLst/>
                <a:latin typeface="+mn-lt"/>
                <a:ea typeface="+mn-ea"/>
                <a:cs typeface="+mn-cs"/>
              </a:rPr>
              <a:t>, CVP STB Marketing, at the May 2013 Cloud OS workshop</a:t>
            </a:r>
          </a:p>
          <a:p>
            <a:r>
              <a:rPr lang="en-US" sz="1100" b="0" kern="1200" dirty="0">
                <a:solidFill>
                  <a:schemeClr val="tx1"/>
                </a:solidFill>
                <a:effectLst/>
                <a:latin typeface="+mn-lt"/>
                <a:ea typeface="+mn-ea"/>
                <a:cs typeface="+mn-cs"/>
              </a:rPr>
              <a:t>2: Recovering Active Directory from Cyber Disasters (https://pages.semperis.com/recovering-ad-from-cyber-disasters), 8/2020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F3C0D-A536-4518-96E4-8FC513DCB2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0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leave you with a call to action to start on your journey to beefing up your hybrid AD security. The best first step is to download Purple Knight, which will perform a comprehensive set of tests against the most common and effective attack vectors to uncover risky configurations and security vulnerabilities within your AD environment. It's free to download and use, and it's becoming very popular with security practitioners. Fair warning, most fail the first assessment. The average score is 61%, with Kerberos security being the top risk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know if you'd like me to send over the download information, and your team can give the tool a spin. </a:t>
            </a:r>
          </a:p>
          <a:p>
            <a:endParaRPr lang="en-US" dirty="0"/>
          </a:p>
        </p:txBody>
      </p:sp>
      <p:sp>
        <p:nvSpPr>
          <p:cNvPr id="4" name="Slide Number Placeholder 3"/>
          <p:cNvSpPr>
            <a:spLocks noGrp="1"/>
          </p:cNvSpPr>
          <p:nvPr>
            <p:ph type="sldNum" sz="quarter" idx="5"/>
          </p:nvPr>
        </p:nvSpPr>
        <p:spPr/>
        <p:txBody>
          <a:bodyPr/>
          <a:lstStyle/>
          <a:p>
            <a:fld id="{66A56ED0-E31C-2643-A945-C438CA5742A5}" type="slidenum">
              <a:rPr lang="en-US" smtClean="0"/>
              <a:t>30</a:t>
            </a:fld>
            <a:endParaRPr lang="en-US"/>
          </a:p>
        </p:txBody>
      </p:sp>
    </p:spTree>
    <p:extLst>
      <p:ext uri="{BB962C8B-B14F-4D97-AF65-F5344CB8AC3E}">
        <p14:creationId xmlns:p14="http://schemas.microsoft.com/office/powerpoint/2010/main" val="268925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I’ll leave you with a call to action to start on your journey to beefing up your hybrid AD security. The best first step is to download Purple Knight, which will perform a comprehensive set of tests against the most common and effective attack vectors to uncover risky configurations and security vulnerabilities within your AD environment. It's free to download and use, and it's becoming very popular with security practitioners. Fair warning, most fail the first assessment. The average score is 61%, with Kerberos security being the top risk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 me know if you'd like me to send over the download information, and your team can give the tool a spin. </a:t>
            </a:r>
          </a:p>
          <a:p>
            <a:endParaRPr lang="en-US"/>
          </a:p>
        </p:txBody>
      </p:sp>
      <p:sp>
        <p:nvSpPr>
          <p:cNvPr id="4" name="Slide Number Placeholder 3"/>
          <p:cNvSpPr>
            <a:spLocks noGrp="1"/>
          </p:cNvSpPr>
          <p:nvPr>
            <p:ph type="sldNum" sz="quarter" idx="5"/>
          </p:nvPr>
        </p:nvSpPr>
        <p:spPr/>
        <p:txBody>
          <a:bodyPr/>
          <a:lstStyle/>
          <a:p>
            <a:fld id="{66A56ED0-E31C-2643-A945-C438CA5742A5}" type="slidenum">
              <a:rPr lang="en-US" smtClean="0"/>
              <a:t>31</a:t>
            </a:fld>
            <a:endParaRPr lang="en-US"/>
          </a:p>
        </p:txBody>
      </p:sp>
    </p:spTree>
    <p:extLst>
      <p:ext uri="{BB962C8B-B14F-4D97-AF65-F5344CB8AC3E}">
        <p14:creationId xmlns:p14="http://schemas.microsoft.com/office/powerpoint/2010/main" val="228983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2/10/2023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223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7223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54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171450" indent="-171450">
              <a:buFont typeface="Arial" panose="020B0604020202020204" pitchFamily="34" charset="0"/>
              <a:buChar char="•"/>
            </a:pPr>
            <a:r>
              <a:rPr lang="en-US" dirty="0"/>
              <a:t>“This happened over 5 years ago, </a:t>
            </a:r>
            <a:r>
              <a:rPr lang="en-US" i="1" dirty="0"/>
              <a:t>before </a:t>
            </a:r>
            <a:r>
              <a:rPr lang="en-US" i="0" dirty="0"/>
              <a:t>Russia invaded Ukraine. And Russian attacks are continuing; the “Ukrainian government has counted hundreds of breaches” this year. https://www.wired.com/story/russia-cyberwar-ukraine-target-civilians/  </a:t>
            </a:r>
          </a:p>
          <a:p>
            <a:pPr marL="171450" indent="-171450">
              <a:buFont typeface="Arial" panose="020B0604020202020204" pitchFamily="34" charset="0"/>
              <a:buChar char="•"/>
            </a:pPr>
            <a:r>
              <a:rPr lang="en-US" i="0" dirty="0"/>
              <a:t>The sad reality is that the vast landscape of corporate Active Directory forests today are as unprepared for a cyberattack – </a:t>
            </a:r>
            <a:r>
              <a:rPr lang="en-US" i="1" dirty="0"/>
              <a:t>any </a:t>
            </a:r>
            <a:r>
              <a:rPr lang="en-US" i="0" dirty="0"/>
              <a:t>cyberattack, let alone a Russian cyberweapon – as they were five years ago.”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A56ED0-E31C-2643-A945-C438CA5742A5}" type="slidenum">
              <a:rPr lang="en-US" smtClean="0"/>
              <a:t>11</a:t>
            </a:fld>
            <a:endParaRPr lang="en-US"/>
          </a:p>
        </p:txBody>
      </p:sp>
    </p:spTree>
    <p:extLst>
      <p:ext uri="{BB962C8B-B14F-4D97-AF65-F5344CB8AC3E}">
        <p14:creationId xmlns:p14="http://schemas.microsoft.com/office/powerpoint/2010/main" val="36136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“Description – Experience Gap”</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Russia had invaded Ukraine, accompanied by wave after wave of cyberattacks on every part of Ukrainian society, including blackouts</a:t>
            </a:r>
          </a:p>
          <a:p>
            <a:pPr marL="171450" indent="-171450">
              <a:buFont typeface="Arial" panose="020B0604020202020204" pitchFamily="34" charset="0"/>
              <a:buChar char="•"/>
            </a:pPr>
            <a:r>
              <a:rPr lang="en-US" dirty="0" err="1"/>
              <a:t>MEDoc</a:t>
            </a:r>
            <a:r>
              <a:rPr lang="en-US" dirty="0"/>
              <a:t> a common piece of Ukrainian accounting software</a:t>
            </a:r>
          </a:p>
          <a:p>
            <a:pPr marL="171450" indent="-171450">
              <a:buFont typeface="Arial" panose="020B0604020202020204" pitchFamily="34" charset="0"/>
              <a:buChar char="•"/>
            </a:pPr>
            <a:r>
              <a:rPr lang="en-US" dirty="0" err="1"/>
              <a:t>NotPetya</a:t>
            </a:r>
            <a:r>
              <a:rPr lang="en-US" dirty="0"/>
              <a:t> took out</a:t>
            </a:r>
          </a:p>
          <a:p>
            <a:pPr marL="628650" lvl="1" indent="-171450">
              <a:buFont typeface="Arial" panose="020B0604020202020204" pitchFamily="34" charset="0"/>
              <a:buChar char="•"/>
            </a:pPr>
            <a:r>
              <a:rPr lang="en-US" dirty="0"/>
              <a:t>Carpet bombed the entire Ukrainian internet</a:t>
            </a:r>
          </a:p>
          <a:p>
            <a:pPr marL="628650" lvl="1" indent="-171450">
              <a:buFont typeface="Arial" panose="020B0604020202020204" pitchFamily="34" charset="0"/>
              <a:buChar char="•"/>
            </a:pPr>
            <a:r>
              <a:rPr lang="en-US" dirty="0"/>
              <a:t>Flattened 300 Ukrainian companies, including 22 banks</a:t>
            </a:r>
          </a:p>
          <a:p>
            <a:pPr marL="628650" lvl="1" indent="-171450">
              <a:buFont typeface="Arial" panose="020B0604020202020204" pitchFamily="34" charset="0"/>
              <a:buChar char="•"/>
            </a:pPr>
            <a:r>
              <a:rPr lang="en-US" dirty="0"/>
              <a:t>Four hospitals in Kiev</a:t>
            </a:r>
          </a:p>
          <a:p>
            <a:pPr marL="628650" lvl="1" indent="-171450">
              <a:buFont typeface="Arial" panose="020B0604020202020204" pitchFamily="34" charset="0"/>
              <a:buChar char="•"/>
            </a:pPr>
            <a:r>
              <a:rPr lang="en-US" dirty="0"/>
              <a:t>Multiple airports</a:t>
            </a:r>
          </a:p>
          <a:p>
            <a:pPr marL="628650" lvl="1" indent="-171450">
              <a:buFont typeface="Arial" panose="020B0604020202020204" pitchFamily="34" charset="0"/>
              <a:buChar char="•"/>
            </a:pPr>
            <a:r>
              <a:rPr lang="en-US" dirty="0"/>
              <a:t>Pretty much every Ukrainian government agency</a:t>
            </a:r>
          </a:p>
          <a:p>
            <a:pPr marL="171450" indent="-171450">
              <a:buFont typeface="Arial" panose="020B0604020202020204" pitchFamily="34" charset="0"/>
              <a:buChar char="•"/>
            </a:pPr>
            <a:r>
              <a:rPr lang="en-US" dirty="0"/>
              <a:t>Estimated $10B damage around the world</a:t>
            </a:r>
          </a:p>
          <a:p>
            <a:pPr marL="628650" lvl="1" indent="-171450">
              <a:buFont typeface="Arial" panose="020B0604020202020204" pitchFamily="34" charset="0"/>
              <a:buChar char="•"/>
            </a:pPr>
            <a:r>
              <a:rPr lang="en-US" dirty="0"/>
              <a:t>Merck, FedEx, Maersk, Mondelez</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paralyzing updates to medical record systems in hospitals across the US and causing serious collateral damage to Russian firms, too.</a:t>
            </a:r>
          </a:p>
          <a:p>
            <a:pPr marL="171450" lvl="0" indent="-171450">
              <a:buFont typeface="Arial" panose="020B0604020202020204" pitchFamily="34" charset="0"/>
              <a:buChar char="•"/>
            </a:pPr>
            <a:r>
              <a:rPr lang="en-US" b="0" i="0" kern="1200" dirty="0">
                <a:solidFill>
                  <a:schemeClr val="tx1"/>
                </a:solidFill>
                <a:effectLst/>
                <a:latin typeface="+mn-lt"/>
                <a:ea typeface="+mn-ea"/>
                <a:cs typeface="+mn-cs"/>
              </a:rPr>
              <a:t>Brad Smith, Microsoft president, on the </a:t>
            </a:r>
            <a:r>
              <a:rPr lang="en-US" b="0" i="0" kern="1200" dirty="0" err="1">
                <a:solidFill>
                  <a:schemeClr val="tx1"/>
                </a:solidFill>
                <a:effectLst/>
                <a:latin typeface="+mn-lt"/>
                <a:ea typeface="+mn-ea"/>
                <a:cs typeface="+mn-cs"/>
              </a:rPr>
              <a:t>NotPetya</a:t>
            </a:r>
            <a:r>
              <a:rPr lang="en-US" b="0" i="0" kern="1200" dirty="0">
                <a:solidFill>
                  <a:schemeClr val="tx1"/>
                </a:solidFill>
                <a:effectLst/>
                <a:latin typeface="+mn-lt"/>
                <a:ea typeface="+mn-ea"/>
                <a:cs typeface="+mn-cs"/>
              </a:rPr>
              <a:t> attack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F3C0D-A536-4518-96E4-8FC513DCB2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75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56ED0-E31C-2643-A945-C438CA574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17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https://docs.microsoft.com/en-us/windows-server/identity/ad-ds/manage/ad-forest-recovery-guide</a:t>
            </a:r>
            <a:endParaRPr lang="en-U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statement from Microsoft on the “perform initial recovery steps” page (</a:t>
            </a:r>
            <a:r>
              <a:rPr lang="en-US">
                <a:hlinkClick r:id="rId4"/>
              </a:rPr>
              <a:t>https://docs.microsoft.com/en-us/windows-server/identity/ad-ds/manage/ad-forest-recovery-perform-initial-recovery</a:t>
            </a:r>
            <a:r>
              <a:rPr lang="en-US"/>
              <a:t>) about using VM snapshots to back up your forest: “</a:t>
            </a:r>
            <a:r>
              <a:rPr lang="en-US" sz="1200" b="0" i="0" kern="1200">
                <a:solidFill>
                  <a:schemeClr val="tx1"/>
                </a:solidFill>
                <a:effectLst/>
                <a:latin typeface="+mn-lt"/>
                <a:ea typeface="+mn-ea"/>
                <a:cs typeface="+mn-cs"/>
              </a:rPr>
              <a:t>The restore operation must be completed by using an Active Directory-aware backup and restore application, such as Windows Server Backup (that is, you should not restore the DC by using unsupported methods such as restoring a VM snapshot).</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56ED0-E31C-2643-A945-C438CA5742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37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A56ED0-E31C-2643-A945-C438CA5742A5}" type="slidenum">
              <a:rPr lang="en-US" smtClean="0"/>
              <a:t>21</a:t>
            </a:fld>
            <a:endParaRPr lang="en-US"/>
          </a:p>
        </p:txBody>
      </p:sp>
    </p:spTree>
    <p:extLst>
      <p:ext uri="{BB962C8B-B14F-4D97-AF65-F5344CB8AC3E}">
        <p14:creationId xmlns:p14="http://schemas.microsoft.com/office/powerpoint/2010/main" val="321966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several product offerings, and there's so much more that we won't be able to get to today. Directory Services Protector </a:t>
            </a:r>
            <a:r>
              <a:rPr lang="en-US" sz="1200" kern="1200" dirty="0">
                <a:solidFill>
                  <a:schemeClr val="tx1"/>
                </a:solidFill>
                <a:effectLst/>
                <a:latin typeface="+mn-lt"/>
                <a:ea typeface="+mn-ea"/>
                <a:cs typeface="+mn-cs"/>
              </a:rPr>
              <a:t>is the industry’s most comprehensive identity threat detection and response platform for on-prem AD and Azure AD. </a:t>
            </a:r>
            <a:r>
              <a:rPr lang="en-US" dirty="0"/>
              <a:t>Continuous vulnerability assessment, tamperproof tracking, real-time security alerts, auto-remediation, and there's a lot more meat to the platform. Just as an example, we didn't even touch on the compliance and reporting systems. </a:t>
            </a:r>
          </a:p>
          <a:p>
            <a:endParaRPr lang="en-US" dirty="0"/>
          </a:p>
          <a:p>
            <a:r>
              <a:rPr lang="en-US" dirty="0"/>
              <a:t>As a follow-up, I suggest we schedule some time with your broader team, perhaps to dig in a bit deeper on the products and see a live demo. </a:t>
            </a:r>
          </a:p>
          <a:p>
            <a:endParaRPr lang="en-US" dirty="0"/>
          </a:p>
        </p:txBody>
      </p:sp>
      <p:sp>
        <p:nvSpPr>
          <p:cNvPr id="4" name="Slide Number Placeholder 3"/>
          <p:cNvSpPr>
            <a:spLocks noGrp="1"/>
          </p:cNvSpPr>
          <p:nvPr>
            <p:ph type="sldNum" sz="quarter" idx="5"/>
          </p:nvPr>
        </p:nvSpPr>
        <p:spPr/>
        <p:txBody>
          <a:bodyPr/>
          <a:lstStyle/>
          <a:p>
            <a:fld id="{66A56ED0-E31C-2643-A945-C438CA5742A5}" type="slidenum">
              <a:rPr lang="en-US" smtClean="0"/>
              <a:t>28</a:t>
            </a:fld>
            <a:endParaRPr lang="en-US"/>
          </a:p>
        </p:txBody>
      </p:sp>
    </p:spTree>
    <p:extLst>
      <p:ext uri="{BB962C8B-B14F-4D97-AF65-F5344CB8AC3E}">
        <p14:creationId xmlns:p14="http://schemas.microsoft.com/office/powerpoint/2010/main" val="37363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here's our AD forest recovery product, focused entirely on cyber-first disaster recovery. </a:t>
            </a:r>
          </a:p>
        </p:txBody>
      </p:sp>
      <p:sp>
        <p:nvSpPr>
          <p:cNvPr id="4" name="Slide Number Placeholder 3"/>
          <p:cNvSpPr>
            <a:spLocks noGrp="1"/>
          </p:cNvSpPr>
          <p:nvPr>
            <p:ph type="sldNum" sz="quarter" idx="5"/>
          </p:nvPr>
        </p:nvSpPr>
        <p:spPr/>
        <p:txBody>
          <a:bodyPr/>
          <a:lstStyle/>
          <a:p>
            <a:fld id="{66A56ED0-E31C-2643-A945-C438CA5742A5}" type="slidenum">
              <a:rPr lang="en-US" smtClean="0"/>
              <a:t>29</a:t>
            </a:fld>
            <a:endParaRPr lang="en-US"/>
          </a:p>
        </p:txBody>
      </p:sp>
    </p:spTree>
    <p:extLst>
      <p:ext uri="{BB962C8B-B14F-4D97-AF65-F5344CB8AC3E}">
        <p14:creationId xmlns:p14="http://schemas.microsoft.com/office/powerpoint/2010/main" val="378636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8" Type="http://schemas.openxmlformats.org/officeDocument/2006/relationships/hyperlink" Target="mailto:support@semperis.com" TargetMode="External"/><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Master" Target="../slideMasters/slideMaster12.xml"/><Relationship Id="rId6" Type="http://schemas.openxmlformats.org/officeDocument/2006/relationships/hyperlink" Target="tel:+1-703-918-4884" TargetMode="External"/><Relationship Id="rId5" Type="http://schemas.openxmlformats.org/officeDocument/2006/relationships/image" Target="../media/image23.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2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4.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 Navy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0C63-ACDF-C547-8004-B0512268213E}"/>
              </a:ext>
            </a:extLst>
          </p:cNvPr>
          <p:cNvSpPr>
            <a:spLocks noGrp="1"/>
          </p:cNvSpPr>
          <p:nvPr>
            <p:ph type="ctrTitle"/>
          </p:nvPr>
        </p:nvSpPr>
        <p:spPr>
          <a:xfrm>
            <a:off x="1524000" y="2919032"/>
            <a:ext cx="9144000" cy="590931"/>
          </a:xfrm>
        </p:spPr>
        <p:txBody>
          <a:bodyPr anchor="b">
            <a:spAutoFit/>
          </a:bodyPr>
          <a:lstStyle>
            <a:lvl1pPr algn="ctr">
              <a:defRPr sz="36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7031578C-8E73-0B41-B29F-B40C80ADF95F}"/>
              </a:ext>
            </a:extLst>
          </p:cNvPr>
          <p:cNvSpPr>
            <a:spLocks noGrp="1"/>
          </p:cNvSpPr>
          <p:nvPr>
            <p:ph type="subTitle" idx="1"/>
          </p:nvPr>
        </p:nvSpPr>
        <p:spPr>
          <a:xfrm>
            <a:off x="1524000" y="3602038"/>
            <a:ext cx="9144000" cy="341632"/>
          </a:xfrm>
          <a:prstGeom prst="rect">
            <a:avLst/>
          </a:prstGeom>
        </p:spPr>
        <p:txBody>
          <a:bodyPr>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Slide Number Placeholder 5">
            <a:extLst>
              <a:ext uri="{FF2B5EF4-FFF2-40B4-BE49-F238E27FC236}">
                <a16:creationId xmlns:a16="http://schemas.microsoft.com/office/drawing/2014/main" id="{391B49FA-25F4-5241-A21B-BB41F1B2F51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174678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Text Slide - Wa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9996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Text Slide - Wav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547984"/>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547984"/>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
        <p:nvSpPr>
          <p:cNvPr id="4" name="Text Placeholder 3">
            <a:extLst>
              <a:ext uri="{FF2B5EF4-FFF2-40B4-BE49-F238E27FC236}">
                <a16:creationId xmlns:a16="http://schemas.microsoft.com/office/drawing/2014/main" id="{FD90692B-C139-8D44-9925-4071CB109D39}"/>
              </a:ext>
            </a:extLst>
          </p:cNvPr>
          <p:cNvSpPr>
            <a:spLocks noGrp="1"/>
          </p:cNvSpPr>
          <p:nvPr>
            <p:ph type="body" sz="quarter" idx="13" hasCustomPrompt="1"/>
          </p:nvPr>
        </p:nvSpPr>
        <p:spPr>
          <a:xfrm>
            <a:off x="854075" y="1709738"/>
            <a:ext cx="10515600" cy="576262"/>
          </a:xfrm>
          <a:prstGeom prst="rect">
            <a:avLst/>
          </a:prstGeom>
        </p:spPr>
        <p:txBody>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dirty="0"/>
              <a:t>Click to edit subtitle</a:t>
            </a:r>
          </a:p>
        </p:txBody>
      </p:sp>
    </p:spTree>
    <p:extLst>
      <p:ext uri="{BB962C8B-B14F-4D97-AF65-F5344CB8AC3E}">
        <p14:creationId xmlns:p14="http://schemas.microsoft.com/office/powerpoint/2010/main" val="118733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356489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621324" y="1008185"/>
            <a:ext cx="3048000" cy="4771292"/>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4935415" y="2098431"/>
            <a:ext cx="6418386" cy="3239474"/>
          </a:xfrm>
          <a:prstGeom prst="rect">
            <a:avLst/>
          </a:prstGeom>
        </p:spPr>
        <p:txBody>
          <a:bodyPr>
            <a:no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039B266-9D93-F147-8BFA-BF7A7C05D069}"/>
              </a:ext>
            </a:extLst>
          </p:cNvPr>
          <p:cNvSpPr>
            <a:spLocks noGrp="1"/>
          </p:cNvSpPr>
          <p:nvPr>
            <p:ph type="body" sz="quarter" idx="13"/>
          </p:nvPr>
        </p:nvSpPr>
        <p:spPr>
          <a:xfrm>
            <a:off x="4935538" y="1352185"/>
            <a:ext cx="6418262" cy="335820"/>
          </a:xfrm>
          <a:prstGeom prst="rect">
            <a:avLst/>
          </a:prstGeom>
        </p:spPr>
        <p:txBody>
          <a:bodyPr/>
          <a:lstStyle>
            <a:lvl1pPr marL="0" indent="0">
              <a:buNone/>
              <a:defRPr sz="2200" b="1">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Slide Number Placeholder 5">
            <a:extLst>
              <a:ext uri="{FF2B5EF4-FFF2-40B4-BE49-F238E27FC236}">
                <a16:creationId xmlns:a16="http://schemas.microsoft.com/office/drawing/2014/main" id="{CB78E58E-46E5-9C45-9C28-BDC926218CA9}"/>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1358959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de Sidebar Slide - Blue">
    <p:bg>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621323" y="1008185"/>
            <a:ext cx="4043441" cy="4771292"/>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096000" y="2098431"/>
            <a:ext cx="5474676" cy="3239474"/>
          </a:xfrm>
          <a:prstGeom prst="rect">
            <a:avLst/>
          </a:prstGeom>
        </p:spPr>
        <p:txBody>
          <a:bodyPr>
            <a:no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039B266-9D93-F147-8BFA-BF7A7C05D069}"/>
              </a:ext>
            </a:extLst>
          </p:cNvPr>
          <p:cNvSpPr>
            <a:spLocks noGrp="1"/>
          </p:cNvSpPr>
          <p:nvPr>
            <p:ph type="body" sz="quarter" idx="13"/>
          </p:nvPr>
        </p:nvSpPr>
        <p:spPr>
          <a:xfrm>
            <a:off x="6096123" y="1352185"/>
            <a:ext cx="5474570" cy="335820"/>
          </a:xfrm>
          <a:prstGeom prst="rect">
            <a:avLst/>
          </a:prstGeom>
        </p:spPr>
        <p:txBody>
          <a:bodyPr/>
          <a:lstStyle>
            <a:lvl1pPr marL="0" indent="0">
              <a:buNone/>
              <a:defRPr sz="2200" b="1">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Slide Number Placeholder 5">
            <a:extLst>
              <a:ext uri="{FF2B5EF4-FFF2-40B4-BE49-F238E27FC236}">
                <a16:creationId xmlns:a16="http://schemas.microsoft.com/office/drawing/2014/main" id="{CB78E58E-46E5-9C45-9C28-BDC926218CA9}"/>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1199347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de Sidebar Slide - Blue - with Wave">
    <p:bg>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621323" y="1008185"/>
            <a:ext cx="4043441" cy="4771292"/>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096000" y="2098431"/>
            <a:ext cx="5474676" cy="3239474"/>
          </a:xfrm>
          <a:prstGeom prst="rect">
            <a:avLst/>
          </a:prstGeom>
        </p:spPr>
        <p:txBody>
          <a:bodyPr>
            <a:no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039B266-9D93-F147-8BFA-BF7A7C05D069}"/>
              </a:ext>
            </a:extLst>
          </p:cNvPr>
          <p:cNvSpPr>
            <a:spLocks noGrp="1"/>
          </p:cNvSpPr>
          <p:nvPr>
            <p:ph type="body" sz="quarter" idx="13"/>
          </p:nvPr>
        </p:nvSpPr>
        <p:spPr>
          <a:xfrm>
            <a:off x="6096123" y="1352185"/>
            <a:ext cx="5474570" cy="335820"/>
          </a:xfrm>
          <a:prstGeom prst="rect">
            <a:avLst/>
          </a:prstGeom>
        </p:spPr>
        <p:txBody>
          <a:bodyPr/>
          <a:lstStyle>
            <a:lvl1pPr marL="0" indent="0">
              <a:buNone/>
              <a:defRPr sz="2200" b="1">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Slide Number Placeholder 5">
            <a:extLst>
              <a:ext uri="{FF2B5EF4-FFF2-40B4-BE49-F238E27FC236}">
                <a16:creationId xmlns:a16="http://schemas.microsoft.com/office/drawing/2014/main" id="{CB78E58E-46E5-9C45-9C28-BDC926218CA9}"/>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9" name="Picture 8" descr="A picture containing light&#10;&#10;Description automatically generated">
            <a:extLst>
              <a:ext uri="{FF2B5EF4-FFF2-40B4-BE49-F238E27FC236}">
                <a16:creationId xmlns:a16="http://schemas.microsoft.com/office/drawing/2014/main" id="{F9466688-B863-9D4F-B33F-9D72C38159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0"/>
            <a:ext cx="9599422" cy="5831737"/>
          </a:xfrm>
          <a:prstGeom prst="rect">
            <a:avLst/>
          </a:prstGeom>
        </p:spPr>
      </p:pic>
    </p:spTree>
    <p:extLst>
      <p:ext uri="{BB962C8B-B14F-4D97-AF65-F5344CB8AC3E}">
        <p14:creationId xmlns:p14="http://schemas.microsoft.com/office/powerpoint/2010/main" val="692881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400681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hite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lvl1pPr>
              <a:defRPr>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1456809"/>
          </a:xfrm>
          <a:prstGeom prst="rect">
            <a:avLst/>
          </a:prstGeom>
        </p:spPr>
        <p:txBody>
          <a:bodyPr>
            <a:spAutoFit/>
          </a:bodyPr>
          <a:lstStyle>
            <a:lvl1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1456809"/>
          </a:xfrm>
          <a:prstGeom prst="rect">
            <a:avLst/>
          </a:prstGeom>
        </p:spPr>
        <p:txBody>
          <a:bodyPr>
            <a:spAutoFit/>
          </a:bodyPr>
          <a:lstStyle>
            <a:lvl1pPr>
              <a:buClr>
                <a:schemeClr val="accent3"/>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94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mperis cover">
    <p:bg>
      <p:bgPr>
        <a:solidFill>
          <a:srgbClr val="18192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B8DCB0-A3D3-4A01-956C-49D9B40A0C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477" y="5976591"/>
            <a:ext cx="3570869" cy="676656"/>
          </a:xfrm>
          <a:prstGeom prst="rect">
            <a:avLst/>
          </a:prstGeom>
        </p:spPr>
      </p:pic>
      <p:sp>
        <p:nvSpPr>
          <p:cNvPr id="11" name="TextBox 10">
            <a:extLst>
              <a:ext uri="{FF2B5EF4-FFF2-40B4-BE49-F238E27FC236}">
                <a16:creationId xmlns:a16="http://schemas.microsoft.com/office/drawing/2014/main" id="{8CC64CF3-CDEA-4DCC-9223-584CC3FE73A3}"/>
              </a:ext>
            </a:extLst>
          </p:cNvPr>
          <p:cNvSpPr txBox="1"/>
          <p:nvPr userDrawn="1"/>
        </p:nvSpPr>
        <p:spPr>
          <a:xfrm>
            <a:off x="10074607" y="6313022"/>
            <a:ext cx="2022505" cy="369332"/>
          </a:xfrm>
          <a:prstGeom prst="rect">
            <a:avLst/>
          </a:prstGeom>
          <a:noFill/>
        </p:spPr>
        <p:txBody>
          <a:bodyPr wrap="square" rtlCol="0">
            <a:spAutoFit/>
          </a:bodyPr>
          <a:lstStyle/>
          <a:p>
            <a:r>
              <a:rPr lang="en-US">
                <a:solidFill>
                  <a:schemeClr val="bg1"/>
                </a:solidFill>
              </a:rPr>
              <a:t>www.semperis.com</a:t>
            </a:r>
          </a:p>
        </p:txBody>
      </p:sp>
      <p:pic>
        <p:nvPicPr>
          <p:cNvPr id="12" name="Graphic 11">
            <a:extLst>
              <a:ext uri="{FF2B5EF4-FFF2-40B4-BE49-F238E27FC236}">
                <a16:creationId xmlns:a16="http://schemas.microsoft.com/office/drawing/2014/main" id="{868BE500-B3A7-4809-8C41-9A5055C347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099" y="204753"/>
            <a:ext cx="12181354" cy="6537960"/>
          </a:xfrm>
          <a:prstGeom prst="rect">
            <a:avLst/>
          </a:prstGeom>
        </p:spPr>
      </p:pic>
      <p:pic>
        <p:nvPicPr>
          <p:cNvPr id="13" name="Picture 12">
            <a:extLst>
              <a:ext uri="{FF2B5EF4-FFF2-40B4-BE49-F238E27FC236}">
                <a16:creationId xmlns:a16="http://schemas.microsoft.com/office/drawing/2014/main" id="{8DBD2F84-1815-4576-9DE5-88D046C3C6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099" y="2116836"/>
            <a:ext cx="7885335" cy="1947672"/>
          </a:xfrm>
          <a:prstGeom prst="rect">
            <a:avLst/>
          </a:prstGeom>
        </p:spPr>
      </p:pic>
      <p:sp>
        <p:nvSpPr>
          <p:cNvPr id="6" name="Rectangle 5">
            <a:extLst>
              <a:ext uri="{FF2B5EF4-FFF2-40B4-BE49-F238E27FC236}">
                <a16:creationId xmlns:a16="http://schemas.microsoft.com/office/drawing/2014/main" id="{C1C1EA3E-9B60-4901-974A-F58886059F8E}"/>
              </a:ext>
            </a:extLst>
          </p:cNvPr>
          <p:cNvSpPr/>
          <p:nvPr userDrawn="1"/>
        </p:nvSpPr>
        <p:spPr bwMode="auto">
          <a:xfrm>
            <a:off x="0" y="6724996"/>
            <a:ext cx="12192000" cy="133004"/>
          </a:xfrm>
          <a:prstGeom prst="rect">
            <a:avLst/>
          </a:prstGeom>
          <a:gradFill>
            <a:gsLst>
              <a:gs pos="0">
                <a:schemeClr val="accent5">
                  <a:lumMod val="5000"/>
                  <a:lumOff val="95000"/>
                </a:schemeClr>
              </a:gs>
              <a:gs pos="100000">
                <a:srgbClr val="EF3E3A"/>
              </a:gs>
              <a:gs pos="0">
                <a:srgbClr val="ED2891"/>
              </a:gs>
            </a:gsLst>
            <a:lin ang="10800000" scaled="0"/>
          </a:gradFill>
          <a:ln w="25400" cap="flat" cmpd="sng" algn="ctr">
            <a:noFill/>
            <a:prstDash val="solid"/>
            <a:miter lim="0"/>
            <a:headEnd type="none" w="med" len="med"/>
            <a:tailEnd type="none" w="med" len="med"/>
          </a:ln>
          <a:effectLst/>
        </p:spPr>
        <p:txBody>
          <a:bodyPr vert="horz" wrap="square" lIns="71437" tIns="71437" rIns="71437" bIns="71437"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535353"/>
              </a:solidFill>
              <a:effectLst/>
              <a:latin typeface="Gill Sans Light" charset="0"/>
              <a:ea typeface="Gill Sans Light" charset="0"/>
              <a:cs typeface="Gill Sans Light" charset="0"/>
              <a:sym typeface="Gill Sans Light" charset="0"/>
            </a:endParaRPr>
          </a:p>
        </p:txBody>
      </p:sp>
    </p:spTree>
    <p:extLst>
      <p:ext uri="{BB962C8B-B14F-4D97-AF65-F5344CB8AC3E}">
        <p14:creationId xmlns:p14="http://schemas.microsoft.com/office/powerpoint/2010/main" val="243310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89A5-50B0-4124-BF0E-4790010720DD}"/>
              </a:ext>
            </a:extLst>
          </p:cNvPr>
          <p:cNvSpPr>
            <a:spLocks noGrp="1"/>
          </p:cNvSpPr>
          <p:nvPr>
            <p:ph type="title"/>
          </p:nvPr>
        </p:nvSpPr>
        <p:spPr>
          <a:xfrm>
            <a:off x="606752" y="2522028"/>
            <a:ext cx="7542637" cy="1472017"/>
          </a:xfrm>
          <a:prstGeom prst="rect">
            <a:avLst/>
          </a:prstGeom>
        </p:spPr>
        <p:txBody>
          <a:bodyPr anchor="b"/>
          <a:lstStyle>
            <a:lvl1pPr>
              <a:defRPr sz="4800">
                <a:solidFill>
                  <a:srgbClr val="181924"/>
                </a:solidFill>
              </a:defRPr>
            </a:lvl1pPr>
          </a:lstStyle>
          <a:p>
            <a:r>
              <a:rPr lang="en-US"/>
              <a:t>Click to edit Master title style</a:t>
            </a:r>
          </a:p>
        </p:txBody>
      </p:sp>
      <p:pic>
        <p:nvPicPr>
          <p:cNvPr id="7" name="Picture 6">
            <a:extLst>
              <a:ext uri="{FF2B5EF4-FFF2-40B4-BE49-F238E27FC236}">
                <a16:creationId xmlns:a16="http://schemas.microsoft.com/office/drawing/2014/main" id="{A52EFEBC-46F2-40F8-BA41-F40719CE6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76200"/>
            <a:ext cx="3388612" cy="2633472"/>
          </a:xfrm>
          <a:prstGeom prst="rect">
            <a:avLst/>
          </a:prstGeom>
        </p:spPr>
      </p:pic>
      <p:pic>
        <p:nvPicPr>
          <p:cNvPr id="9" name="Picture 8">
            <a:extLst>
              <a:ext uri="{FF2B5EF4-FFF2-40B4-BE49-F238E27FC236}">
                <a16:creationId xmlns:a16="http://schemas.microsoft.com/office/drawing/2014/main" id="{1CE6CA54-8025-46D1-ACCA-F2C0921BA2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3267965" y="-202433"/>
            <a:ext cx="9308592" cy="4654296"/>
          </a:xfrm>
          <a:prstGeom prst="rect">
            <a:avLst/>
          </a:prstGeom>
        </p:spPr>
      </p:pic>
      <p:pic>
        <p:nvPicPr>
          <p:cNvPr id="10" name="Picture 9">
            <a:extLst>
              <a:ext uri="{FF2B5EF4-FFF2-40B4-BE49-F238E27FC236}">
                <a16:creationId xmlns:a16="http://schemas.microsoft.com/office/drawing/2014/main" id="{13FBB97D-3772-4F32-8012-90F766D15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98033"/>
            <a:ext cx="7280205" cy="192024"/>
          </a:xfrm>
          <a:prstGeom prst="rect">
            <a:avLst/>
          </a:prstGeom>
        </p:spPr>
      </p:pic>
      <p:sp>
        <p:nvSpPr>
          <p:cNvPr id="12" name="Text Placeholder 11">
            <a:extLst>
              <a:ext uri="{FF2B5EF4-FFF2-40B4-BE49-F238E27FC236}">
                <a16:creationId xmlns:a16="http://schemas.microsoft.com/office/drawing/2014/main" id="{9E4E09FC-A2E0-4DCE-9DCA-76EAFA025E94}"/>
              </a:ext>
            </a:extLst>
          </p:cNvPr>
          <p:cNvSpPr>
            <a:spLocks noGrp="1"/>
          </p:cNvSpPr>
          <p:nvPr>
            <p:ph type="body" sz="quarter" idx="10" hasCustomPrompt="1"/>
          </p:nvPr>
        </p:nvSpPr>
        <p:spPr>
          <a:xfrm>
            <a:off x="606425" y="4221163"/>
            <a:ext cx="6673850" cy="510323"/>
          </a:xfrm>
          <a:prstGeom prst="rect">
            <a:avLst/>
          </a:prstGeom>
        </p:spPr>
        <p:txBody>
          <a:bodyPr/>
          <a:lstStyle>
            <a:lvl1pPr marL="0" indent="0">
              <a:buNone/>
              <a:defRPr sz="3600" b="0">
                <a:solidFill>
                  <a:srgbClr val="181924"/>
                </a:solidFill>
                <a:latin typeface="+mj-lt"/>
              </a:defRPr>
            </a:lvl1pPr>
          </a:lstStyle>
          <a:p>
            <a:pPr lvl="0"/>
            <a:r>
              <a:rPr lang="en-US"/>
              <a:t>Presenter name</a:t>
            </a:r>
          </a:p>
        </p:txBody>
      </p:sp>
      <p:sp>
        <p:nvSpPr>
          <p:cNvPr id="13" name="Text Placeholder 11">
            <a:extLst>
              <a:ext uri="{FF2B5EF4-FFF2-40B4-BE49-F238E27FC236}">
                <a16:creationId xmlns:a16="http://schemas.microsoft.com/office/drawing/2014/main" id="{291C6666-4428-4A00-86B8-3D0EC1C2A79E}"/>
              </a:ext>
            </a:extLst>
          </p:cNvPr>
          <p:cNvSpPr>
            <a:spLocks noGrp="1"/>
          </p:cNvSpPr>
          <p:nvPr>
            <p:ph type="body" sz="quarter" idx="11" hasCustomPrompt="1"/>
          </p:nvPr>
        </p:nvSpPr>
        <p:spPr>
          <a:xfrm>
            <a:off x="606355" y="4731486"/>
            <a:ext cx="6673850" cy="1860787"/>
          </a:xfrm>
          <a:prstGeom prst="rect">
            <a:avLst/>
          </a:prstGeom>
        </p:spPr>
        <p:txBody>
          <a:bodyPr/>
          <a:lstStyle>
            <a:lvl1pPr marL="0" indent="0">
              <a:buNone/>
              <a:defRPr>
                <a:solidFill>
                  <a:srgbClr val="000000"/>
                </a:solidFill>
              </a:defRPr>
            </a:lvl1pPr>
          </a:lstStyle>
          <a:p>
            <a:pPr lvl="0"/>
            <a:r>
              <a:rPr lang="en-US"/>
              <a:t>Presenter information</a:t>
            </a:r>
          </a:p>
        </p:txBody>
      </p:sp>
    </p:spTree>
    <p:extLst>
      <p:ext uri="{BB962C8B-B14F-4D97-AF65-F5344CB8AC3E}">
        <p14:creationId xmlns:p14="http://schemas.microsoft.com/office/powerpoint/2010/main" val="25894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2472903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89A5-50B0-4124-BF0E-4790010720DD}"/>
              </a:ext>
            </a:extLst>
          </p:cNvPr>
          <p:cNvSpPr>
            <a:spLocks noGrp="1"/>
          </p:cNvSpPr>
          <p:nvPr>
            <p:ph type="title"/>
          </p:nvPr>
        </p:nvSpPr>
        <p:spPr>
          <a:xfrm>
            <a:off x="606752" y="2522028"/>
            <a:ext cx="7280205" cy="1472017"/>
          </a:xfrm>
          <a:prstGeom prst="rect">
            <a:avLst/>
          </a:prstGeom>
        </p:spPr>
        <p:txBody>
          <a:bodyPr anchor="b"/>
          <a:lstStyle>
            <a:lvl1pPr>
              <a:defRPr sz="4800">
                <a:solidFill>
                  <a:srgbClr val="000000"/>
                </a:solidFill>
              </a:defRPr>
            </a:lvl1pPr>
          </a:lstStyle>
          <a:p>
            <a:r>
              <a:rPr lang="en-US"/>
              <a:t>Click to edit Master title style</a:t>
            </a:r>
          </a:p>
        </p:txBody>
      </p:sp>
      <p:pic>
        <p:nvPicPr>
          <p:cNvPr id="7" name="Picture 6">
            <a:extLst>
              <a:ext uri="{FF2B5EF4-FFF2-40B4-BE49-F238E27FC236}">
                <a16:creationId xmlns:a16="http://schemas.microsoft.com/office/drawing/2014/main" id="{A52EFEBC-46F2-40F8-BA41-F40719CE6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2" y="-76200"/>
            <a:ext cx="3388612" cy="2633472"/>
          </a:xfrm>
          <a:prstGeom prst="rect">
            <a:avLst/>
          </a:prstGeom>
        </p:spPr>
      </p:pic>
      <p:pic>
        <p:nvPicPr>
          <p:cNvPr id="9" name="Picture 8">
            <a:extLst>
              <a:ext uri="{FF2B5EF4-FFF2-40B4-BE49-F238E27FC236}">
                <a16:creationId xmlns:a16="http://schemas.microsoft.com/office/drawing/2014/main" id="{1CE6CA54-8025-46D1-ACCA-F2C0921BA2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3267965" y="-202433"/>
            <a:ext cx="9308592" cy="4654296"/>
          </a:xfrm>
          <a:prstGeom prst="rect">
            <a:avLst/>
          </a:prstGeom>
        </p:spPr>
      </p:pic>
      <p:pic>
        <p:nvPicPr>
          <p:cNvPr id="10" name="Picture 9">
            <a:extLst>
              <a:ext uri="{FF2B5EF4-FFF2-40B4-BE49-F238E27FC236}">
                <a16:creationId xmlns:a16="http://schemas.microsoft.com/office/drawing/2014/main" id="{13FBB97D-3772-4F32-8012-90F766D15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98033"/>
            <a:ext cx="7280205" cy="192024"/>
          </a:xfrm>
          <a:prstGeom prst="rect">
            <a:avLst/>
          </a:prstGeom>
        </p:spPr>
      </p:pic>
    </p:spTree>
    <p:extLst>
      <p:ext uri="{BB962C8B-B14F-4D97-AF65-F5344CB8AC3E}">
        <p14:creationId xmlns:p14="http://schemas.microsoft.com/office/powerpoint/2010/main" val="2258856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4B0DB-D4A4-4A25-9861-D05ADCCABB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76200" y="0"/>
            <a:ext cx="2896722" cy="2825496"/>
          </a:xfrm>
          <a:prstGeom prst="rect">
            <a:avLst/>
          </a:prstGeom>
        </p:spPr>
      </p:pic>
      <p:pic>
        <p:nvPicPr>
          <p:cNvPr id="3" name="Picture 2">
            <a:extLst>
              <a:ext uri="{FF2B5EF4-FFF2-40B4-BE49-F238E27FC236}">
                <a16:creationId xmlns:a16="http://schemas.microsoft.com/office/drawing/2014/main" id="{135B35E6-7025-4D75-800D-A2710F3832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774" y="324985"/>
            <a:ext cx="5553053" cy="1371600"/>
          </a:xfrm>
          <a:prstGeom prst="rect">
            <a:avLst/>
          </a:prstGeom>
        </p:spPr>
      </p:pic>
      <p:sp>
        <p:nvSpPr>
          <p:cNvPr id="5" name="TextBox 4">
            <a:extLst>
              <a:ext uri="{FF2B5EF4-FFF2-40B4-BE49-F238E27FC236}">
                <a16:creationId xmlns:a16="http://schemas.microsoft.com/office/drawing/2014/main" id="{843E92DE-B317-4EF3-9562-921A0629302F}"/>
              </a:ext>
            </a:extLst>
          </p:cNvPr>
          <p:cNvSpPr txBox="1"/>
          <p:nvPr userDrawn="1"/>
        </p:nvSpPr>
        <p:spPr>
          <a:xfrm>
            <a:off x="579736" y="2582173"/>
            <a:ext cx="3042925" cy="769441"/>
          </a:xfrm>
          <a:prstGeom prst="rect">
            <a:avLst/>
          </a:prstGeom>
          <a:noFill/>
        </p:spPr>
        <p:txBody>
          <a:bodyPr wrap="square" rtlCol="1">
            <a:spAutoFit/>
          </a:bodyPr>
          <a:lstStyle/>
          <a:p>
            <a:pPr rtl="1"/>
            <a:r>
              <a:rPr lang="en-US" sz="4400" b="1">
                <a:solidFill>
                  <a:srgbClr val="181924"/>
                </a:solidFill>
                <a:latin typeface="Montserrat ExtraLight" panose="00000300000000000000" pitchFamily="2" charset="0"/>
                <a:ea typeface="Source Sans Pro" panose="020B0503030403020204" pitchFamily="34" charset="0"/>
              </a:rPr>
              <a:t>Thank you</a:t>
            </a:r>
          </a:p>
        </p:txBody>
      </p:sp>
      <p:pic>
        <p:nvPicPr>
          <p:cNvPr id="6" name="Picture 5">
            <a:extLst>
              <a:ext uri="{FF2B5EF4-FFF2-40B4-BE49-F238E27FC236}">
                <a16:creationId xmlns:a16="http://schemas.microsoft.com/office/drawing/2014/main" id="{3B66DAB9-F372-4056-9A5C-EF78BB61EB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5053" y="3191273"/>
            <a:ext cx="3753192" cy="320040"/>
          </a:xfrm>
          <a:prstGeom prst="rect">
            <a:avLst/>
          </a:prstGeom>
        </p:spPr>
      </p:pic>
      <p:pic>
        <p:nvPicPr>
          <p:cNvPr id="7" name="Picture 6">
            <a:extLst>
              <a:ext uri="{FF2B5EF4-FFF2-40B4-BE49-F238E27FC236}">
                <a16:creationId xmlns:a16="http://schemas.microsoft.com/office/drawing/2014/main" id="{B0AB3BA2-72AA-48D3-B71B-EB81D38104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a:off x="3331179" y="-200811"/>
            <a:ext cx="9308592" cy="4654296"/>
          </a:xfrm>
          <a:prstGeom prst="rect">
            <a:avLst/>
          </a:prstGeom>
        </p:spPr>
      </p:pic>
      <p:sp>
        <p:nvSpPr>
          <p:cNvPr id="8" name="TextBox 7">
            <a:extLst>
              <a:ext uri="{FF2B5EF4-FFF2-40B4-BE49-F238E27FC236}">
                <a16:creationId xmlns:a16="http://schemas.microsoft.com/office/drawing/2014/main" id="{CCB92EE8-7E26-4474-A212-FC4CED1519B1}"/>
              </a:ext>
            </a:extLst>
          </p:cNvPr>
          <p:cNvSpPr txBox="1"/>
          <p:nvPr userDrawn="1"/>
        </p:nvSpPr>
        <p:spPr>
          <a:xfrm>
            <a:off x="579736" y="4453486"/>
            <a:ext cx="2562981" cy="369332"/>
          </a:xfrm>
          <a:prstGeom prst="rect">
            <a:avLst/>
          </a:prstGeom>
          <a:noFill/>
        </p:spPr>
        <p:txBody>
          <a:bodyPr wrap="square" rtlCol="0">
            <a:spAutoFit/>
          </a:bodyPr>
          <a:lstStyle/>
          <a:p>
            <a:r>
              <a:rPr lang="en-US">
                <a:latin typeface="+mj-lt"/>
              </a:rPr>
              <a:t>Contact info:</a:t>
            </a:r>
          </a:p>
        </p:txBody>
      </p:sp>
      <p:pic>
        <p:nvPicPr>
          <p:cNvPr id="10" name="Picture 9">
            <a:hlinkClick r:id="rId6"/>
            <a:extLst>
              <a:ext uri="{FF2B5EF4-FFF2-40B4-BE49-F238E27FC236}">
                <a16:creationId xmlns:a16="http://schemas.microsoft.com/office/drawing/2014/main" id="{1BFF2F83-43C9-4A6B-A693-63D3414C18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9736" y="4992642"/>
            <a:ext cx="393318" cy="393192"/>
          </a:xfrm>
          <a:prstGeom prst="rect">
            <a:avLst/>
          </a:prstGeom>
        </p:spPr>
      </p:pic>
      <p:sp>
        <p:nvSpPr>
          <p:cNvPr id="12" name="Text Placeholder 11">
            <a:extLst>
              <a:ext uri="{FF2B5EF4-FFF2-40B4-BE49-F238E27FC236}">
                <a16:creationId xmlns:a16="http://schemas.microsoft.com/office/drawing/2014/main" id="{AC521579-F66D-46D8-BCAE-607196C67763}"/>
              </a:ext>
            </a:extLst>
          </p:cNvPr>
          <p:cNvSpPr>
            <a:spLocks noGrp="1"/>
          </p:cNvSpPr>
          <p:nvPr>
            <p:ph type="body" sz="quarter" idx="10" hasCustomPrompt="1"/>
          </p:nvPr>
        </p:nvSpPr>
        <p:spPr>
          <a:xfrm>
            <a:off x="973054" y="5004295"/>
            <a:ext cx="2562981" cy="369887"/>
          </a:xfrm>
          <a:prstGeom prst="rect">
            <a:avLst/>
          </a:prstGeom>
        </p:spPr>
        <p:txBody>
          <a:bodyPr lIns="182880"/>
          <a:lstStyle>
            <a:lvl1pPr marL="0" indent="0">
              <a:buNone/>
              <a:defRPr sz="2000">
                <a:solidFill>
                  <a:srgbClr val="000000"/>
                </a:solidFill>
              </a:defRPr>
            </a:lvl1pPr>
            <a:lvl2pPr marL="457200" indent="0" algn="l">
              <a:buNone/>
              <a:defRPr>
                <a:solidFill>
                  <a:schemeClr val="tx1"/>
                </a:solidFill>
              </a:defRPr>
            </a:lvl2pPr>
          </a:lstStyle>
          <a:p>
            <a:pPr lvl="0"/>
            <a:r>
              <a:rPr lang="en-US"/>
              <a:t>Enter phone number</a:t>
            </a:r>
          </a:p>
        </p:txBody>
      </p:sp>
      <p:pic>
        <p:nvPicPr>
          <p:cNvPr id="13" name="Picture 12">
            <a:hlinkClick r:id="rId8"/>
            <a:extLst>
              <a:ext uri="{FF2B5EF4-FFF2-40B4-BE49-F238E27FC236}">
                <a16:creationId xmlns:a16="http://schemas.microsoft.com/office/drawing/2014/main" id="{C15798A4-9AA0-4143-8959-EB62E12BE6A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8245" y="4986855"/>
            <a:ext cx="396952" cy="402336"/>
          </a:xfrm>
          <a:prstGeom prst="rect">
            <a:avLst/>
          </a:prstGeom>
        </p:spPr>
      </p:pic>
      <p:pic>
        <p:nvPicPr>
          <p:cNvPr id="18" name="Picture 17">
            <a:extLst>
              <a:ext uri="{FF2B5EF4-FFF2-40B4-BE49-F238E27FC236}">
                <a16:creationId xmlns:a16="http://schemas.microsoft.com/office/drawing/2014/main" id="{4DFB4187-AA33-479B-AFBA-115F616A5F2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414850" y="4980581"/>
            <a:ext cx="408056" cy="402336"/>
          </a:xfrm>
          <a:prstGeom prst="rect">
            <a:avLst/>
          </a:prstGeom>
        </p:spPr>
      </p:pic>
      <p:sp>
        <p:nvSpPr>
          <p:cNvPr id="19" name="TextBox 18">
            <a:extLst>
              <a:ext uri="{FF2B5EF4-FFF2-40B4-BE49-F238E27FC236}">
                <a16:creationId xmlns:a16="http://schemas.microsoft.com/office/drawing/2014/main" id="{B0292AF2-2C75-4106-9242-A205419C09CF}"/>
              </a:ext>
            </a:extLst>
          </p:cNvPr>
          <p:cNvSpPr txBox="1"/>
          <p:nvPr userDrawn="1"/>
        </p:nvSpPr>
        <p:spPr>
          <a:xfrm>
            <a:off x="4608941" y="4999662"/>
            <a:ext cx="2172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info@semperis.com</a:t>
            </a:r>
          </a:p>
        </p:txBody>
      </p:sp>
      <p:sp>
        <p:nvSpPr>
          <p:cNvPr id="20" name="TextBox 19">
            <a:extLst>
              <a:ext uri="{FF2B5EF4-FFF2-40B4-BE49-F238E27FC236}">
                <a16:creationId xmlns:a16="http://schemas.microsoft.com/office/drawing/2014/main" id="{51598137-0EB7-4E39-93A5-B7F43238E114}"/>
              </a:ext>
            </a:extLst>
          </p:cNvPr>
          <p:cNvSpPr txBox="1"/>
          <p:nvPr userDrawn="1"/>
        </p:nvSpPr>
        <p:spPr>
          <a:xfrm>
            <a:off x="7822906" y="4980581"/>
            <a:ext cx="2868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www.semperis.com/contact</a:t>
            </a:r>
          </a:p>
        </p:txBody>
      </p:sp>
    </p:spTree>
    <p:extLst>
      <p:ext uri="{BB962C8B-B14F-4D97-AF65-F5344CB8AC3E}">
        <p14:creationId xmlns:p14="http://schemas.microsoft.com/office/powerpoint/2010/main" val="105561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7843E8-7683-42D3-B6EF-6FC5ABA43E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17917" y="-407099"/>
            <a:ext cx="1502176" cy="2176272"/>
          </a:xfrm>
          <a:prstGeom prst="rect">
            <a:avLst/>
          </a:prstGeom>
        </p:spPr>
      </p:pic>
      <p:pic>
        <p:nvPicPr>
          <p:cNvPr id="15" name="Picture 14">
            <a:extLst>
              <a:ext uri="{FF2B5EF4-FFF2-40B4-BE49-F238E27FC236}">
                <a16:creationId xmlns:a16="http://schemas.microsoft.com/office/drawing/2014/main" id="{6EE9860A-B998-4833-89EB-1523E63929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5712" y="1181580"/>
            <a:ext cx="7280205" cy="192024"/>
          </a:xfrm>
          <a:prstGeom prst="rect">
            <a:avLst/>
          </a:prstGeom>
        </p:spPr>
      </p:pic>
      <p:sp>
        <p:nvSpPr>
          <p:cNvPr id="16" name="Title Placeholder 1">
            <a:extLst>
              <a:ext uri="{FF2B5EF4-FFF2-40B4-BE49-F238E27FC236}">
                <a16:creationId xmlns:a16="http://schemas.microsoft.com/office/drawing/2014/main" id="{511D1D62-BE4C-47FC-BBA8-99CC79F2705F}"/>
              </a:ext>
            </a:extLst>
          </p:cNvPr>
          <p:cNvSpPr>
            <a:spLocks noGrp="1"/>
          </p:cNvSpPr>
          <p:nvPr>
            <p:ph type="title"/>
          </p:nvPr>
        </p:nvSpPr>
        <p:spPr>
          <a:xfrm>
            <a:off x="1275712" y="365125"/>
            <a:ext cx="10021888" cy="91246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20" name="Content Placeholder 11">
            <a:extLst>
              <a:ext uri="{FF2B5EF4-FFF2-40B4-BE49-F238E27FC236}">
                <a16:creationId xmlns:a16="http://schemas.microsoft.com/office/drawing/2014/main" id="{025FE7D3-1DE9-4134-9957-B8F704C0A648}"/>
              </a:ext>
            </a:extLst>
          </p:cNvPr>
          <p:cNvSpPr>
            <a:spLocks noGrp="1"/>
          </p:cNvSpPr>
          <p:nvPr>
            <p:ph sz="quarter" idx="10"/>
          </p:nvPr>
        </p:nvSpPr>
        <p:spPr>
          <a:xfrm>
            <a:off x="1276350" y="1706563"/>
            <a:ext cx="10021888" cy="4643437"/>
          </a:xfrm>
          <a:prstGeom prst="rect">
            <a:avLst/>
          </a:prstGeo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064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line title and bullet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88428A-3E79-45D4-A249-BAF3BF0CD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903" y="-131749"/>
            <a:ext cx="1844304" cy="1837944"/>
          </a:xfrm>
          <a:prstGeom prst="rect">
            <a:avLst/>
          </a:prstGeom>
        </p:spPr>
      </p:pic>
      <p:sp>
        <p:nvSpPr>
          <p:cNvPr id="10" name="Title Placeholder 1">
            <a:extLst>
              <a:ext uri="{FF2B5EF4-FFF2-40B4-BE49-F238E27FC236}">
                <a16:creationId xmlns:a16="http://schemas.microsoft.com/office/drawing/2014/main" id="{1F171C6C-3094-4FEA-B84E-A8CCE3E57080}"/>
              </a:ext>
            </a:extLst>
          </p:cNvPr>
          <p:cNvSpPr>
            <a:spLocks noGrp="1"/>
          </p:cNvSpPr>
          <p:nvPr>
            <p:ph type="title" hasCustomPrompt="1"/>
          </p:nvPr>
        </p:nvSpPr>
        <p:spPr>
          <a:xfrm>
            <a:off x="1275712" y="421272"/>
            <a:ext cx="6878839" cy="912467"/>
          </a:xfrm>
          <a:prstGeom prst="rect">
            <a:avLst/>
          </a:prstGeom>
        </p:spPr>
        <p:txBody>
          <a:bodyPr vert="horz" lIns="91440" tIns="45720" rIns="91440" bIns="45720" rtlCol="0" anchor="t">
            <a:noAutofit/>
          </a:bodyPr>
          <a:lstStyle>
            <a:lvl1pPr>
              <a:defRPr sz="2800">
                <a:solidFill>
                  <a:srgbClr val="181924"/>
                </a:solidFill>
              </a:defRPr>
            </a:lvl1pPr>
          </a:lstStyle>
          <a:p>
            <a:r>
              <a:rPr lang="en-US"/>
              <a:t>Click to edit Master title style</a:t>
            </a:r>
            <a:br>
              <a:rPr lang="en-US"/>
            </a:br>
            <a:r>
              <a:rPr lang="en-US"/>
              <a:t>Click to edit Master title style</a:t>
            </a:r>
          </a:p>
        </p:txBody>
      </p:sp>
      <p:sp>
        <p:nvSpPr>
          <p:cNvPr id="13" name="Content Placeholder 11">
            <a:extLst>
              <a:ext uri="{FF2B5EF4-FFF2-40B4-BE49-F238E27FC236}">
                <a16:creationId xmlns:a16="http://schemas.microsoft.com/office/drawing/2014/main" id="{55761ED7-E350-4214-B424-8034CB62E6DC}"/>
              </a:ext>
            </a:extLst>
          </p:cNvPr>
          <p:cNvSpPr>
            <a:spLocks noGrp="1"/>
          </p:cNvSpPr>
          <p:nvPr>
            <p:ph sz="quarter" idx="10"/>
          </p:nvPr>
        </p:nvSpPr>
        <p:spPr>
          <a:xfrm>
            <a:off x="1276350" y="1706563"/>
            <a:ext cx="10021888" cy="4643437"/>
          </a:xfrm>
          <a:prstGeom prst="rect">
            <a:avLst/>
          </a:prstGeom>
        </p:spPr>
        <p:txBody>
          <a:bodyPr/>
          <a:lstStyle>
            <a:lvl1pPr>
              <a:buClr>
                <a:schemeClr val="accent1"/>
              </a:buClr>
              <a:defRPr>
                <a:solidFill>
                  <a:srgbClr val="000000"/>
                </a:solidFill>
              </a:defRPr>
            </a:lvl1pPr>
            <a:lvl2pPr>
              <a:buClr>
                <a:schemeClr val="accent1"/>
              </a:buClr>
              <a:defRPr>
                <a:solidFill>
                  <a:srgbClr val="000000"/>
                </a:solidFill>
              </a:defRPr>
            </a:lvl2pPr>
            <a:lvl3pPr>
              <a:buClr>
                <a:schemeClr val="accent1"/>
              </a:buClr>
              <a:defRPr>
                <a:solidFill>
                  <a:srgbClr val="000000"/>
                </a:solidFill>
              </a:defRPr>
            </a:lvl3pPr>
            <a:lvl4pPr>
              <a:buClr>
                <a:schemeClr val="accent1"/>
              </a:buClr>
              <a:defRPr>
                <a:solidFill>
                  <a:srgbClr val="000000"/>
                </a:solidFill>
              </a:defRPr>
            </a:lvl4pPr>
            <a:lvl5pPr>
              <a:buClr>
                <a:schemeClr val="accent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52D59AE6-F30D-4C6A-979F-827EB4BBD1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5712" y="1181580"/>
            <a:ext cx="7280205" cy="192024"/>
          </a:xfrm>
          <a:prstGeom prst="rect">
            <a:avLst/>
          </a:prstGeom>
        </p:spPr>
      </p:pic>
    </p:spTree>
    <p:extLst>
      <p:ext uri="{BB962C8B-B14F-4D97-AF65-F5344CB8AC3E}">
        <p14:creationId xmlns:p14="http://schemas.microsoft.com/office/powerpoint/2010/main" val="4088178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2EF7B0-13DD-411D-9578-DC9C0708D24B}"/>
              </a:ext>
            </a:extLst>
          </p:cNvPr>
          <p:cNvSpPr>
            <a:spLocks noGrp="1"/>
          </p:cNvSpPr>
          <p:nvPr>
            <p:ph type="body" idx="1"/>
          </p:nvPr>
        </p:nvSpPr>
        <p:spPr>
          <a:xfrm>
            <a:off x="943202" y="1769386"/>
            <a:ext cx="5157787" cy="823912"/>
          </a:xfrm>
          <a:prstGeom prst="rect">
            <a:avLst/>
          </a:prstGeom>
        </p:spPr>
        <p:txBody>
          <a:bodyPr anchor="b"/>
          <a:lstStyle>
            <a:lvl1pPr marL="0" indent="0">
              <a:buNone/>
              <a:defRPr sz="2400" b="1">
                <a:solidFill>
                  <a:srgbClr val="1819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B22C4-E461-4571-9B13-5ECA2D37A76B}"/>
              </a:ext>
            </a:extLst>
          </p:cNvPr>
          <p:cNvSpPr>
            <a:spLocks noGrp="1"/>
          </p:cNvSpPr>
          <p:nvPr>
            <p:ph sz="half" idx="2"/>
          </p:nvPr>
        </p:nvSpPr>
        <p:spPr>
          <a:xfrm>
            <a:off x="943202" y="2593298"/>
            <a:ext cx="5157787" cy="3684588"/>
          </a:xfrm>
          <a:prstGeom prst="rect">
            <a:avLst/>
          </a:prstGeom>
        </p:spPr>
        <p:txBody>
          <a:bodyPr/>
          <a:lstStyle>
            <a:lvl1pPr>
              <a:buClr>
                <a:schemeClr val="accent1"/>
              </a:buClr>
              <a:defRPr>
                <a:solidFill>
                  <a:srgbClr val="000000"/>
                </a:solidFill>
              </a:defRPr>
            </a:lvl1pPr>
            <a:lvl2pPr>
              <a:buClr>
                <a:schemeClr val="accent1"/>
              </a:buClr>
              <a:defRPr>
                <a:solidFill>
                  <a:srgbClr val="000000"/>
                </a:solidFill>
              </a:defRPr>
            </a:lvl2pPr>
            <a:lvl3pPr>
              <a:buClr>
                <a:schemeClr val="accent1"/>
              </a:buClr>
              <a:defRPr>
                <a:solidFill>
                  <a:srgbClr val="000000"/>
                </a:solidFill>
              </a:defRPr>
            </a:lvl3pPr>
            <a:lvl4pPr>
              <a:buClr>
                <a:schemeClr val="accent1"/>
              </a:buClr>
              <a:defRPr>
                <a:solidFill>
                  <a:srgbClr val="000000"/>
                </a:solidFill>
              </a:defRPr>
            </a:lvl4pPr>
            <a:lvl5pPr>
              <a:buClr>
                <a:schemeClr val="accent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CFA5954-D1A7-4A38-B4C2-E4778B086B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6375" y="-201538"/>
            <a:ext cx="1338850" cy="2633472"/>
          </a:xfrm>
          <a:prstGeom prst="rect">
            <a:avLst/>
          </a:prstGeom>
        </p:spPr>
      </p:pic>
      <p:sp>
        <p:nvSpPr>
          <p:cNvPr id="11" name="Title 1">
            <a:extLst>
              <a:ext uri="{FF2B5EF4-FFF2-40B4-BE49-F238E27FC236}">
                <a16:creationId xmlns:a16="http://schemas.microsoft.com/office/drawing/2014/main" id="{B983A188-3949-4469-B5F5-3AA6E4410B1B}"/>
              </a:ext>
            </a:extLst>
          </p:cNvPr>
          <p:cNvSpPr>
            <a:spLocks noGrp="1"/>
          </p:cNvSpPr>
          <p:nvPr>
            <p:ph type="title"/>
          </p:nvPr>
        </p:nvSpPr>
        <p:spPr>
          <a:xfrm>
            <a:off x="1275712" y="365125"/>
            <a:ext cx="10173520" cy="912467"/>
          </a:xfrm>
          <a:prstGeom prst="rect">
            <a:avLst/>
          </a:prstGeom>
        </p:spPr>
        <p:txBody>
          <a:bodyPr/>
          <a:lstStyle>
            <a:lvl1pPr>
              <a:defRPr>
                <a:solidFill>
                  <a:srgbClr val="181924"/>
                </a:solidFill>
              </a:defRPr>
            </a:lvl1pPr>
          </a:lstStyle>
          <a:p>
            <a:r>
              <a:rPr lang="en-US"/>
              <a:t>Click to edit Master title style</a:t>
            </a:r>
          </a:p>
        </p:txBody>
      </p:sp>
      <p:pic>
        <p:nvPicPr>
          <p:cNvPr id="12" name="Picture 11">
            <a:extLst>
              <a:ext uri="{FF2B5EF4-FFF2-40B4-BE49-F238E27FC236}">
                <a16:creationId xmlns:a16="http://schemas.microsoft.com/office/drawing/2014/main" id="{A4BD5164-ED4B-4C53-B848-928B141FC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5712" y="1181580"/>
            <a:ext cx="7280205" cy="192024"/>
          </a:xfrm>
          <a:prstGeom prst="rect">
            <a:avLst/>
          </a:prstGeom>
        </p:spPr>
      </p:pic>
      <p:sp>
        <p:nvSpPr>
          <p:cNvPr id="13" name="Text Placeholder 2">
            <a:extLst>
              <a:ext uri="{FF2B5EF4-FFF2-40B4-BE49-F238E27FC236}">
                <a16:creationId xmlns:a16="http://schemas.microsoft.com/office/drawing/2014/main" id="{EBB5F201-1DB9-4B20-BCD7-3B26AF058676}"/>
              </a:ext>
            </a:extLst>
          </p:cNvPr>
          <p:cNvSpPr>
            <a:spLocks noGrp="1"/>
          </p:cNvSpPr>
          <p:nvPr>
            <p:ph type="body" idx="10"/>
          </p:nvPr>
        </p:nvSpPr>
        <p:spPr>
          <a:xfrm>
            <a:off x="6291445" y="1769386"/>
            <a:ext cx="5157787" cy="823912"/>
          </a:xfrm>
          <a:prstGeom prst="rect">
            <a:avLst/>
          </a:prstGeom>
        </p:spPr>
        <p:txBody>
          <a:bodyPr anchor="b"/>
          <a:lstStyle>
            <a:lvl1pPr marL="0" indent="0">
              <a:buNone/>
              <a:defRPr sz="2400" b="1">
                <a:solidFill>
                  <a:srgbClr val="1819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3DC40A77-0E50-4A55-8DA8-07E9D1F2E8E4}"/>
              </a:ext>
            </a:extLst>
          </p:cNvPr>
          <p:cNvSpPr>
            <a:spLocks noGrp="1"/>
          </p:cNvSpPr>
          <p:nvPr>
            <p:ph sz="half" idx="11"/>
          </p:nvPr>
        </p:nvSpPr>
        <p:spPr>
          <a:xfrm>
            <a:off x="6291445" y="2593298"/>
            <a:ext cx="5157787" cy="3684588"/>
          </a:xfrm>
          <a:prstGeom prst="rect">
            <a:avLst/>
          </a:prstGeom>
        </p:spPr>
        <p:txBody>
          <a:bodyPr/>
          <a:lstStyle>
            <a:lvl1pPr>
              <a:buClr>
                <a:schemeClr val="accent1"/>
              </a:buClr>
              <a:defRPr>
                <a:solidFill>
                  <a:srgbClr val="000000"/>
                </a:solidFill>
              </a:defRPr>
            </a:lvl1pPr>
            <a:lvl2pPr>
              <a:buClr>
                <a:schemeClr val="accent1"/>
              </a:buClr>
              <a:defRPr>
                <a:solidFill>
                  <a:srgbClr val="000000"/>
                </a:solidFill>
              </a:defRPr>
            </a:lvl2pPr>
            <a:lvl3pPr>
              <a:buClr>
                <a:schemeClr val="accent1"/>
              </a:buClr>
              <a:defRPr>
                <a:solidFill>
                  <a:srgbClr val="000000"/>
                </a:solidFill>
              </a:defRPr>
            </a:lvl3pPr>
            <a:lvl4pPr>
              <a:buClr>
                <a:schemeClr val="accent1"/>
              </a:buClr>
              <a:defRPr>
                <a:solidFill>
                  <a:srgbClr val="000000"/>
                </a:solidFill>
              </a:defRPr>
            </a:lvl4pPr>
            <a:lvl5pPr>
              <a:buClr>
                <a:schemeClr val="accent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41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33930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Section Divider - Navy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0C63-ACDF-C547-8004-B0512268213E}"/>
              </a:ext>
            </a:extLst>
          </p:cNvPr>
          <p:cNvSpPr>
            <a:spLocks noGrp="1"/>
          </p:cNvSpPr>
          <p:nvPr>
            <p:ph type="ctrTitle"/>
          </p:nvPr>
        </p:nvSpPr>
        <p:spPr>
          <a:xfrm>
            <a:off x="1524000" y="2919032"/>
            <a:ext cx="9144000" cy="590931"/>
          </a:xfrm>
        </p:spPr>
        <p:txBody>
          <a:bodyPr anchor="b">
            <a:sp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7031578C-8E73-0B41-B29F-B40C80ADF95F}"/>
              </a:ext>
            </a:extLst>
          </p:cNvPr>
          <p:cNvSpPr>
            <a:spLocks noGrp="1"/>
          </p:cNvSpPr>
          <p:nvPr>
            <p:ph type="subTitle" idx="1"/>
          </p:nvPr>
        </p:nvSpPr>
        <p:spPr>
          <a:xfrm>
            <a:off x="1524000" y="3602038"/>
            <a:ext cx="9144000" cy="341632"/>
          </a:xfrm>
          <a:prstGeom prst="rect">
            <a:avLst/>
          </a:prstGeom>
        </p:spPr>
        <p:txBody>
          <a:bodyPr>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391B49FA-25F4-5241-A21B-BB41F1B2F51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2452014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03C1-4D2E-8E0E-819A-BF599F0A51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320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1858-615C-F7AC-C482-72E273BCBF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181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ection Divider - Navy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0C63-ACDF-C547-8004-B0512268213E}"/>
              </a:ext>
            </a:extLst>
          </p:cNvPr>
          <p:cNvSpPr>
            <a:spLocks noGrp="1"/>
          </p:cNvSpPr>
          <p:nvPr>
            <p:ph type="ctrTitle"/>
          </p:nvPr>
        </p:nvSpPr>
        <p:spPr>
          <a:xfrm>
            <a:off x="1524000" y="2919032"/>
            <a:ext cx="9144000" cy="590931"/>
          </a:xfrm>
        </p:spPr>
        <p:txBody>
          <a:bodyPr anchor="b">
            <a:sp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7031578C-8E73-0B41-B29F-B40C80ADF95F}"/>
              </a:ext>
            </a:extLst>
          </p:cNvPr>
          <p:cNvSpPr>
            <a:spLocks noGrp="1"/>
          </p:cNvSpPr>
          <p:nvPr>
            <p:ph type="subTitle" idx="1"/>
          </p:nvPr>
        </p:nvSpPr>
        <p:spPr>
          <a:xfrm>
            <a:off x="1524000" y="3602038"/>
            <a:ext cx="9144000" cy="341632"/>
          </a:xfrm>
          <a:prstGeom prst="rect">
            <a:avLst/>
          </a:prstGeom>
        </p:spPr>
        <p:txBody>
          <a:bodyPr>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0455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 Pink W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0C63-ACDF-C547-8004-B0512268213E}"/>
              </a:ext>
            </a:extLst>
          </p:cNvPr>
          <p:cNvSpPr>
            <a:spLocks noGrp="1"/>
          </p:cNvSpPr>
          <p:nvPr>
            <p:ph type="ctrTitle"/>
          </p:nvPr>
        </p:nvSpPr>
        <p:spPr>
          <a:xfrm>
            <a:off x="1524000" y="2919032"/>
            <a:ext cx="9144000" cy="590931"/>
          </a:xfrm>
        </p:spPr>
        <p:txBody>
          <a:bodyPr anchor="b">
            <a:sp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7031578C-8E73-0B41-B29F-B40C80ADF95F}"/>
              </a:ext>
            </a:extLst>
          </p:cNvPr>
          <p:cNvSpPr>
            <a:spLocks noGrp="1"/>
          </p:cNvSpPr>
          <p:nvPr>
            <p:ph type="subTitle" idx="1"/>
          </p:nvPr>
        </p:nvSpPr>
        <p:spPr>
          <a:xfrm>
            <a:off x="1524000" y="3602038"/>
            <a:ext cx="9144000" cy="341632"/>
          </a:xfrm>
          <a:prstGeom prst="rect">
            <a:avLst/>
          </a:prstGeom>
        </p:spPr>
        <p:txBody>
          <a:bodyPr>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5">
            <a:extLst>
              <a:ext uri="{FF2B5EF4-FFF2-40B4-BE49-F238E27FC236}">
                <a16:creationId xmlns:a16="http://schemas.microsoft.com/office/drawing/2014/main" id="{F5BBFE32-E598-C945-A860-D3017DC85033}"/>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3372736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03C1-4D2E-8E0E-819A-BF599F0A51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145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dirty="0"/>
              <a:t>2/10/2023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3230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261729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debar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621324" y="1008185"/>
            <a:ext cx="3048000" cy="4771292"/>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4935415" y="2098431"/>
            <a:ext cx="6418386" cy="3239474"/>
          </a:xfrm>
          <a:prstGeom prst="rect">
            <a:avLst/>
          </a:prstGeom>
        </p:spPr>
        <p:txBody>
          <a:bodyPr>
            <a:noAutofit/>
          </a:bodyPr>
          <a:lstStyle>
            <a:lvl1pPr>
              <a:buClr>
                <a:schemeClr val="accent3"/>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039B266-9D93-F147-8BFA-BF7A7C05D069}"/>
              </a:ext>
            </a:extLst>
          </p:cNvPr>
          <p:cNvSpPr>
            <a:spLocks noGrp="1"/>
          </p:cNvSpPr>
          <p:nvPr>
            <p:ph type="body" sz="quarter" idx="13"/>
          </p:nvPr>
        </p:nvSpPr>
        <p:spPr>
          <a:xfrm>
            <a:off x="4935538" y="1352185"/>
            <a:ext cx="6418262" cy="335820"/>
          </a:xfrm>
          <a:prstGeom prst="rect">
            <a:avLst/>
          </a:prstGeom>
        </p:spPr>
        <p:txBody>
          <a:bodyPr/>
          <a:lstStyle>
            <a:lvl1pPr marL="0" indent="0">
              <a:buNone/>
              <a:defRPr sz="2200" b="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CB78E58E-46E5-9C45-9C28-BDC926218CA9}"/>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1927991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064750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2EF7B0-13DD-411D-9578-DC9C0708D24B}"/>
              </a:ext>
            </a:extLst>
          </p:cNvPr>
          <p:cNvSpPr>
            <a:spLocks noGrp="1"/>
          </p:cNvSpPr>
          <p:nvPr>
            <p:ph type="body" idx="1"/>
          </p:nvPr>
        </p:nvSpPr>
        <p:spPr>
          <a:xfrm>
            <a:off x="943202" y="1769386"/>
            <a:ext cx="5157787" cy="823912"/>
          </a:xfrm>
          <a:prstGeom prst="rect">
            <a:avLst/>
          </a:prstGeom>
        </p:spPr>
        <p:txBody>
          <a:bodyPr anchor="b"/>
          <a:lstStyle>
            <a:lvl1pPr marL="0" indent="0">
              <a:buNone/>
              <a:defRPr sz="2400" b="1">
                <a:solidFill>
                  <a:srgbClr val="1819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B22C4-E461-4571-9B13-5ECA2D37A76B}"/>
              </a:ext>
            </a:extLst>
          </p:cNvPr>
          <p:cNvSpPr>
            <a:spLocks noGrp="1"/>
          </p:cNvSpPr>
          <p:nvPr>
            <p:ph sz="half" idx="2"/>
          </p:nvPr>
        </p:nvSpPr>
        <p:spPr>
          <a:xfrm>
            <a:off x="943202" y="2593298"/>
            <a:ext cx="5157787" cy="3684588"/>
          </a:xfrm>
          <a:prstGeom prst="rect">
            <a:avLst/>
          </a:prstGeom>
        </p:spPr>
        <p:txBody>
          <a:bodyPr/>
          <a:lstStyle>
            <a:lvl1pPr>
              <a:buClr>
                <a:schemeClr val="accent1"/>
              </a:buClr>
              <a:defRPr>
                <a:solidFill>
                  <a:srgbClr val="000000"/>
                </a:solidFill>
              </a:defRPr>
            </a:lvl1pPr>
            <a:lvl2pPr>
              <a:buClr>
                <a:schemeClr val="accent1"/>
              </a:buClr>
              <a:defRPr>
                <a:solidFill>
                  <a:srgbClr val="000000"/>
                </a:solidFill>
              </a:defRPr>
            </a:lvl2pPr>
            <a:lvl3pPr>
              <a:buClr>
                <a:schemeClr val="accent1"/>
              </a:buClr>
              <a:defRPr>
                <a:solidFill>
                  <a:srgbClr val="000000"/>
                </a:solidFill>
              </a:defRPr>
            </a:lvl3pPr>
            <a:lvl4pPr>
              <a:buClr>
                <a:schemeClr val="accent1"/>
              </a:buClr>
              <a:defRPr>
                <a:solidFill>
                  <a:srgbClr val="000000"/>
                </a:solidFill>
              </a:defRPr>
            </a:lvl4pPr>
            <a:lvl5pPr>
              <a:buClr>
                <a:schemeClr val="accent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CFA5954-D1A7-4A38-B4C2-E4778B086B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375" y="-201538"/>
            <a:ext cx="1338850" cy="2633472"/>
          </a:xfrm>
          <a:prstGeom prst="rect">
            <a:avLst/>
          </a:prstGeom>
        </p:spPr>
      </p:pic>
      <p:sp>
        <p:nvSpPr>
          <p:cNvPr id="11" name="Title 1">
            <a:extLst>
              <a:ext uri="{FF2B5EF4-FFF2-40B4-BE49-F238E27FC236}">
                <a16:creationId xmlns:a16="http://schemas.microsoft.com/office/drawing/2014/main" id="{B983A188-3949-4469-B5F5-3AA6E4410B1B}"/>
              </a:ext>
            </a:extLst>
          </p:cNvPr>
          <p:cNvSpPr>
            <a:spLocks noGrp="1"/>
          </p:cNvSpPr>
          <p:nvPr>
            <p:ph type="title"/>
          </p:nvPr>
        </p:nvSpPr>
        <p:spPr>
          <a:xfrm>
            <a:off x="1275712" y="365125"/>
            <a:ext cx="10173520" cy="912467"/>
          </a:xfrm>
          <a:prstGeom prst="rect">
            <a:avLst/>
          </a:prstGeom>
        </p:spPr>
        <p:txBody>
          <a:bodyPr/>
          <a:lstStyle>
            <a:lvl1pPr>
              <a:defRPr>
                <a:solidFill>
                  <a:srgbClr val="181924"/>
                </a:solidFill>
              </a:defRPr>
            </a:lvl1pPr>
          </a:lstStyle>
          <a:p>
            <a:r>
              <a:rPr lang="en-US"/>
              <a:t>Click to edit Master title style</a:t>
            </a:r>
          </a:p>
        </p:txBody>
      </p:sp>
      <p:pic>
        <p:nvPicPr>
          <p:cNvPr id="12" name="Picture 11">
            <a:extLst>
              <a:ext uri="{FF2B5EF4-FFF2-40B4-BE49-F238E27FC236}">
                <a16:creationId xmlns:a16="http://schemas.microsoft.com/office/drawing/2014/main" id="{A4BD5164-ED4B-4C53-B848-928B141FC6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75712" y="1181580"/>
            <a:ext cx="7280205" cy="192024"/>
          </a:xfrm>
          <a:prstGeom prst="rect">
            <a:avLst/>
          </a:prstGeom>
        </p:spPr>
      </p:pic>
      <p:sp>
        <p:nvSpPr>
          <p:cNvPr id="13" name="Text Placeholder 2">
            <a:extLst>
              <a:ext uri="{FF2B5EF4-FFF2-40B4-BE49-F238E27FC236}">
                <a16:creationId xmlns:a16="http://schemas.microsoft.com/office/drawing/2014/main" id="{EBB5F201-1DB9-4B20-BCD7-3B26AF058676}"/>
              </a:ext>
            </a:extLst>
          </p:cNvPr>
          <p:cNvSpPr>
            <a:spLocks noGrp="1"/>
          </p:cNvSpPr>
          <p:nvPr>
            <p:ph type="body" idx="10"/>
          </p:nvPr>
        </p:nvSpPr>
        <p:spPr>
          <a:xfrm>
            <a:off x="6291445" y="1769386"/>
            <a:ext cx="5157787" cy="823912"/>
          </a:xfrm>
          <a:prstGeom prst="rect">
            <a:avLst/>
          </a:prstGeom>
        </p:spPr>
        <p:txBody>
          <a:bodyPr anchor="b"/>
          <a:lstStyle>
            <a:lvl1pPr marL="0" indent="0">
              <a:buNone/>
              <a:defRPr sz="2400" b="1">
                <a:solidFill>
                  <a:srgbClr val="1819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3DC40A77-0E50-4A55-8DA8-07E9D1F2E8E4}"/>
              </a:ext>
            </a:extLst>
          </p:cNvPr>
          <p:cNvSpPr>
            <a:spLocks noGrp="1"/>
          </p:cNvSpPr>
          <p:nvPr>
            <p:ph sz="half" idx="11"/>
          </p:nvPr>
        </p:nvSpPr>
        <p:spPr>
          <a:xfrm>
            <a:off x="6291445" y="2593298"/>
            <a:ext cx="5157787" cy="3684588"/>
          </a:xfrm>
          <a:prstGeom prst="rect">
            <a:avLst/>
          </a:prstGeom>
        </p:spPr>
        <p:txBody>
          <a:bodyPr/>
          <a:lstStyle>
            <a:lvl1pPr>
              <a:buClr>
                <a:schemeClr val="accent1"/>
              </a:buClr>
              <a:defRPr>
                <a:solidFill>
                  <a:srgbClr val="000000"/>
                </a:solidFill>
              </a:defRPr>
            </a:lvl1pPr>
            <a:lvl2pPr>
              <a:buClr>
                <a:schemeClr val="accent1"/>
              </a:buClr>
              <a:defRPr>
                <a:solidFill>
                  <a:srgbClr val="000000"/>
                </a:solidFill>
              </a:defRPr>
            </a:lvl2pPr>
            <a:lvl3pPr>
              <a:buClr>
                <a:schemeClr val="accent1"/>
              </a:buClr>
              <a:defRPr>
                <a:solidFill>
                  <a:srgbClr val="000000"/>
                </a:solidFill>
              </a:defRPr>
            </a:lvl3pPr>
            <a:lvl4pPr>
              <a:buClr>
                <a:schemeClr val="accent1"/>
              </a:buClr>
              <a:defRPr>
                <a:solidFill>
                  <a:srgbClr val="000000"/>
                </a:solidFill>
              </a:defRPr>
            </a:lvl4pPr>
            <a:lvl5pPr>
              <a:buClr>
                <a:schemeClr val="accent1"/>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357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ullet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7843E8-7683-42D3-B6EF-6FC5ABA43E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7917" y="-407099"/>
            <a:ext cx="1502176" cy="2176272"/>
          </a:xfrm>
          <a:prstGeom prst="rect">
            <a:avLst/>
          </a:prstGeom>
        </p:spPr>
      </p:pic>
      <p:pic>
        <p:nvPicPr>
          <p:cNvPr id="15" name="Picture 14">
            <a:extLst>
              <a:ext uri="{FF2B5EF4-FFF2-40B4-BE49-F238E27FC236}">
                <a16:creationId xmlns:a16="http://schemas.microsoft.com/office/drawing/2014/main" id="{6EE9860A-B998-4833-89EB-1523E63929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5712" y="1181580"/>
            <a:ext cx="7280205" cy="192024"/>
          </a:xfrm>
          <a:prstGeom prst="rect">
            <a:avLst/>
          </a:prstGeom>
        </p:spPr>
      </p:pic>
      <p:sp>
        <p:nvSpPr>
          <p:cNvPr id="16" name="Title Placeholder 1">
            <a:extLst>
              <a:ext uri="{FF2B5EF4-FFF2-40B4-BE49-F238E27FC236}">
                <a16:creationId xmlns:a16="http://schemas.microsoft.com/office/drawing/2014/main" id="{511D1D62-BE4C-47FC-BBA8-99CC79F2705F}"/>
              </a:ext>
            </a:extLst>
          </p:cNvPr>
          <p:cNvSpPr>
            <a:spLocks noGrp="1"/>
          </p:cNvSpPr>
          <p:nvPr>
            <p:ph type="title"/>
          </p:nvPr>
        </p:nvSpPr>
        <p:spPr>
          <a:xfrm>
            <a:off x="1275712" y="365125"/>
            <a:ext cx="10021888" cy="91246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20" name="Content Placeholder 11">
            <a:extLst>
              <a:ext uri="{FF2B5EF4-FFF2-40B4-BE49-F238E27FC236}">
                <a16:creationId xmlns:a16="http://schemas.microsoft.com/office/drawing/2014/main" id="{025FE7D3-1DE9-4134-9957-B8F704C0A648}"/>
              </a:ext>
            </a:extLst>
          </p:cNvPr>
          <p:cNvSpPr>
            <a:spLocks noGrp="1"/>
          </p:cNvSpPr>
          <p:nvPr>
            <p:ph sz="quarter" idx="10"/>
          </p:nvPr>
        </p:nvSpPr>
        <p:spPr>
          <a:xfrm>
            <a:off x="1276350" y="1706563"/>
            <a:ext cx="10021888" cy="4643437"/>
          </a:xfrm>
          <a:prstGeom prst="rect">
            <a:avLst/>
          </a:prstGeom>
        </p:spPr>
        <p:txBody>
          <a:bodyPr/>
          <a:lstStyle>
            <a:lvl1pPr>
              <a:buClr>
                <a:schemeClr val="accent1"/>
              </a:buClr>
              <a:defRPr>
                <a:solidFill>
                  <a:schemeClr val="bg1"/>
                </a:solidFill>
                <a:latin typeface="Tahoma" panose="020B0604030504040204" pitchFamily="34" charset="0"/>
              </a:defRPr>
            </a:lvl1pPr>
            <a:lvl2pPr>
              <a:buClr>
                <a:schemeClr val="accent1"/>
              </a:buClr>
              <a:defRPr>
                <a:solidFill>
                  <a:schemeClr val="bg1"/>
                </a:solidFill>
                <a:latin typeface="Tahoma" panose="020B0604030504040204" pitchFamily="34" charset="0"/>
              </a:defRPr>
            </a:lvl2pPr>
            <a:lvl3pPr>
              <a:buClr>
                <a:schemeClr val="accent1"/>
              </a:buClr>
              <a:defRPr>
                <a:solidFill>
                  <a:schemeClr val="bg1"/>
                </a:solidFill>
                <a:latin typeface="Tahoma" panose="020B0604030504040204" pitchFamily="34" charset="0"/>
              </a:defRPr>
            </a:lvl3pPr>
            <a:lvl4pPr>
              <a:buClr>
                <a:schemeClr val="accent1"/>
              </a:buClr>
              <a:defRPr>
                <a:solidFill>
                  <a:schemeClr val="bg1"/>
                </a:solidFill>
                <a:latin typeface="Tahoma" panose="020B0604030504040204" pitchFamily="34" charset="0"/>
              </a:defRPr>
            </a:lvl4pPr>
            <a:lvl5pPr>
              <a:buClr>
                <a:schemeClr val="accent1"/>
              </a:buClr>
              <a:defRPr>
                <a:solidFill>
                  <a:schemeClr val="bg1"/>
                </a:solidFill>
                <a:latin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828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0" y="2299504"/>
            <a:ext cx="10515599" cy="4150991"/>
          </a:xfrm>
          <a:prstGeom prst="rect">
            <a:avLst/>
          </a:prstGeom>
        </p:spPr>
        <p:txBody>
          <a:bodyPr>
            <a:noAutofit/>
          </a:bodyPr>
          <a:lstStyle>
            <a:lvl1pPr>
              <a:buClr>
                <a:schemeClr val="accent1"/>
              </a:buClr>
              <a:defRPr sz="2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24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20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49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White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lvl1pPr>
              <a:defRPr>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1456809"/>
          </a:xfrm>
          <a:prstGeom prst="rect">
            <a:avLst/>
          </a:prstGeom>
        </p:spPr>
        <p:txBody>
          <a:bodyPr>
            <a:spAutoFit/>
          </a:bodyPr>
          <a:lstStyle>
            <a:lvl1pPr>
              <a:buClr>
                <a:schemeClr val="accent3"/>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1456809"/>
          </a:xfrm>
          <a:prstGeom prst="rect">
            <a:avLst/>
          </a:prstGeom>
        </p:spPr>
        <p:txBody>
          <a:bodyPr>
            <a:spAutoFit/>
          </a:bodyPr>
          <a:lstStyle>
            <a:lvl1pPr>
              <a:buClr>
                <a:schemeClr val="accent3"/>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386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0968-D340-CC73-A28C-B9D1FFE2A0E7}"/>
              </a:ext>
            </a:extLst>
          </p:cNvPr>
          <p:cNvSpPr>
            <a:spLocks noGrp="1"/>
          </p:cNvSpPr>
          <p:nvPr>
            <p:ph type="title"/>
          </p:nvPr>
        </p:nvSpPr>
        <p:spPr>
          <a:xfrm>
            <a:off x="838200" y="2103437"/>
            <a:ext cx="10515600" cy="1325563"/>
          </a:xfrm>
          <a:prstGeom prst="rect">
            <a:avLst/>
          </a:prstGeom>
        </p:spPr>
        <p:txBody>
          <a:bodyPr/>
          <a:lstStyle>
            <a:lvl1pPr>
              <a:defRPr b="1">
                <a:solidFill>
                  <a:schemeClr val="bg1"/>
                </a:solidFill>
                <a:latin typeface="Barlow" pitchFamily="2" charset="77"/>
              </a:defRPr>
            </a:lvl1pPr>
          </a:lstStyle>
          <a:p>
            <a:r>
              <a:rPr lang="en-US"/>
              <a:t>Click to edit Master title style</a:t>
            </a:r>
          </a:p>
        </p:txBody>
      </p:sp>
    </p:spTree>
    <p:extLst>
      <p:ext uri="{BB962C8B-B14F-4D97-AF65-F5344CB8AC3E}">
        <p14:creationId xmlns:p14="http://schemas.microsoft.com/office/powerpoint/2010/main" val="358657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2142495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a:prstGeom prst="rect">
            <a:avLst/>
          </a:prstGeom>
        </p:spPr>
        <p:txBody>
          <a:bodyPr>
            <a:noAutofit/>
          </a:bodyPr>
          <a:lstStyle>
            <a:lvl1pPr>
              <a:defRPr>
                <a:solidFill>
                  <a:schemeClr val="bg1"/>
                </a:solidFill>
                <a:latin typeface="Barlow" pitchFamily="2" charset="77"/>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808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F4A42694-FD0E-6CF4-9E75-B19DA505E5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8600" y="445476"/>
            <a:ext cx="4757216" cy="803005"/>
          </a:xfrm>
          <a:prstGeom prst="rect">
            <a:avLst/>
          </a:prstGeom>
        </p:spPr>
      </p:pic>
      <p:grpSp>
        <p:nvGrpSpPr>
          <p:cNvPr id="4" name="Group 3">
            <a:extLst>
              <a:ext uri="{FF2B5EF4-FFF2-40B4-BE49-F238E27FC236}">
                <a16:creationId xmlns:a16="http://schemas.microsoft.com/office/drawing/2014/main" id="{F6F88328-5217-E4AA-DEE9-F51092D614BC}"/>
              </a:ext>
            </a:extLst>
          </p:cNvPr>
          <p:cNvGrpSpPr/>
          <p:nvPr userDrawn="1"/>
        </p:nvGrpSpPr>
        <p:grpSpPr>
          <a:xfrm>
            <a:off x="-659357" y="201109"/>
            <a:ext cx="5222092" cy="1080032"/>
            <a:chOff x="-659357" y="201109"/>
            <a:chExt cx="5222092" cy="1080032"/>
          </a:xfrm>
        </p:grpSpPr>
        <p:sp>
          <p:nvSpPr>
            <p:cNvPr id="5" name="Snip Single Corner Rectangle 33">
              <a:extLst>
                <a:ext uri="{FF2B5EF4-FFF2-40B4-BE49-F238E27FC236}">
                  <a16:creationId xmlns:a16="http://schemas.microsoft.com/office/drawing/2014/main" id="{636DF0AB-B131-C1B5-78F8-5716233BD3BA}"/>
                </a:ext>
              </a:extLst>
            </p:cNvPr>
            <p:cNvSpPr/>
            <p:nvPr/>
          </p:nvSpPr>
          <p:spPr>
            <a:xfrm>
              <a:off x="-659357" y="201109"/>
              <a:ext cx="5222092" cy="1080032"/>
            </a:xfrm>
            <a:custGeom>
              <a:avLst/>
              <a:gdLst>
                <a:gd name="connsiteX0" fmla="*/ 0 w 3050820"/>
                <a:gd name="connsiteY0" fmla="*/ 0 h 749668"/>
                <a:gd name="connsiteX1" fmla="*/ 2925873 w 3050820"/>
                <a:gd name="connsiteY1" fmla="*/ 0 h 749668"/>
                <a:gd name="connsiteX2" fmla="*/ 3050820 w 3050820"/>
                <a:gd name="connsiteY2" fmla="*/ 124947 h 749668"/>
                <a:gd name="connsiteX3" fmla="*/ 3050820 w 3050820"/>
                <a:gd name="connsiteY3" fmla="*/ 749668 h 749668"/>
                <a:gd name="connsiteX4" fmla="*/ 0 w 3050820"/>
                <a:gd name="connsiteY4" fmla="*/ 749668 h 749668"/>
                <a:gd name="connsiteX5" fmla="*/ 0 w 3050820"/>
                <a:gd name="connsiteY5" fmla="*/ 0 h 749668"/>
                <a:gd name="connsiteX0" fmla="*/ 0 w 3050820"/>
                <a:gd name="connsiteY0" fmla="*/ 0 h 749668"/>
                <a:gd name="connsiteX1" fmla="*/ 2720719 w 3050820"/>
                <a:gd name="connsiteY1" fmla="*/ 0 h 749668"/>
                <a:gd name="connsiteX2" fmla="*/ 3050820 w 3050820"/>
                <a:gd name="connsiteY2" fmla="*/ 124947 h 749668"/>
                <a:gd name="connsiteX3" fmla="*/ 3050820 w 3050820"/>
                <a:gd name="connsiteY3" fmla="*/ 749668 h 749668"/>
                <a:gd name="connsiteX4" fmla="*/ 0 w 3050820"/>
                <a:gd name="connsiteY4" fmla="*/ 749668 h 749668"/>
                <a:gd name="connsiteX5" fmla="*/ 0 w 3050820"/>
                <a:gd name="connsiteY5" fmla="*/ 0 h 749668"/>
                <a:gd name="connsiteX0" fmla="*/ 0 w 3050820"/>
                <a:gd name="connsiteY0" fmla="*/ 0 h 749668"/>
                <a:gd name="connsiteX1" fmla="*/ 2720719 w 3050820"/>
                <a:gd name="connsiteY1" fmla="*/ 0 h 749668"/>
                <a:gd name="connsiteX2" fmla="*/ 3044958 w 3050820"/>
                <a:gd name="connsiteY2" fmla="*/ 212871 h 749668"/>
                <a:gd name="connsiteX3" fmla="*/ 3050820 w 3050820"/>
                <a:gd name="connsiteY3" fmla="*/ 749668 h 749668"/>
                <a:gd name="connsiteX4" fmla="*/ 0 w 3050820"/>
                <a:gd name="connsiteY4" fmla="*/ 749668 h 749668"/>
                <a:gd name="connsiteX5" fmla="*/ 0 w 3050820"/>
                <a:gd name="connsiteY5" fmla="*/ 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0820" h="749668">
                  <a:moveTo>
                    <a:pt x="0" y="0"/>
                  </a:moveTo>
                  <a:lnTo>
                    <a:pt x="2720719" y="0"/>
                  </a:lnTo>
                  <a:lnTo>
                    <a:pt x="3044958" y="212871"/>
                  </a:lnTo>
                  <a:lnTo>
                    <a:pt x="3050820" y="749668"/>
                  </a:lnTo>
                  <a:lnTo>
                    <a:pt x="0" y="749668"/>
                  </a:lnTo>
                  <a:lnTo>
                    <a:pt x="0" y="0"/>
                  </a:lnTo>
                  <a:close/>
                </a:path>
              </a:pathLst>
            </a:custGeom>
            <a:solidFill>
              <a:srgbClr val="434343">
                <a:alpha val="553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677FAB3A-92A2-D414-B6D9-4916B25DA9E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8600" y="445476"/>
              <a:ext cx="4757216" cy="803005"/>
            </a:xfrm>
            <a:prstGeom prst="rect">
              <a:avLst/>
            </a:prstGeom>
          </p:spPr>
        </p:pic>
      </p:grpSp>
      <p:sp>
        <p:nvSpPr>
          <p:cNvPr id="7" name="Title 1">
            <a:extLst>
              <a:ext uri="{FF2B5EF4-FFF2-40B4-BE49-F238E27FC236}">
                <a16:creationId xmlns:a16="http://schemas.microsoft.com/office/drawing/2014/main" id="{6739E8D9-9E49-F71B-A63F-C459E8EA8DF8}"/>
              </a:ext>
            </a:extLst>
          </p:cNvPr>
          <p:cNvSpPr>
            <a:spLocks noGrp="1"/>
          </p:cNvSpPr>
          <p:nvPr>
            <p:ph type="title"/>
          </p:nvPr>
        </p:nvSpPr>
        <p:spPr>
          <a:xfrm>
            <a:off x="838200" y="1778706"/>
            <a:ext cx="10515600" cy="743101"/>
          </a:xfrm>
          <a:prstGeom prst="rect">
            <a:avLst/>
          </a:prstGeom>
        </p:spPr>
        <p:txBody>
          <a:bodyPr>
            <a:noAutofit/>
          </a:bodyPr>
          <a:lstStyle>
            <a:lvl1pPr>
              <a:defRPr>
                <a:solidFill>
                  <a:schemeClr val="bg1"/>
                </a:solidFill>
                <a:latin typeface="Barlow" pitchFamily="2" charset="77"/>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012B2FD6-6452-6CA5-CCD8-B14791BAE555}"/>
              </a:ext>
            </a:extLst>
          </p:cNvPr>
          <p:cNvSpPr>
            <a:spLocks noGrp="1"/>
          </p:cNvSpPr>
          <p:nvPr>
            <p:ph type="body" sz="quarter" idx="11"/>
          </p:nvPr>
        </p:nvSpPr>
        <p:spPr>
          <a:xfrm>
            <a:off x="838201" y="3002574"/>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790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89A5-50B0-4124-BF0E-4790010720DD}"/>
              </a:ext>
            </a:extLst>
          </p:cNvPr>
          <p:cNvSpPr>
            <a:spLocks noGrp="1"/>
          </p:cNvSpPr>
          <p:nvPr>
            <p:ph type="title"/>
          </p:nvPr>
        </p:nvSpPr>
        <p:spPr>
          <a:xfrm>
            <a:off x="606752" y="2522028"/>
            <a:ext cx="7280205" cy="1472017"/>
          </a:xfrm>
          <a:prstGeom prst="rect">
            <a:avLst/>
          </a:prstGeom>
        </p:spPr>
        <p:txBody>
          <a:bodyPr anchor="b"/>
          <a:lstStyle>
            <a:lvl1pPr>
              <a:defRPr sz="48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A52EFEBC-46F2-40F8-BA41-F40719CE63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2" y="-76200"/>
            <a:ext cx="3388612" cy="2633472"/>
          </a:xfrm>
          <a:prstGeom prst="rect">
            <a:avLst/>
          </a:prstGeom>
        </p:spPr>
      </p:pic>
      <p:pic>
        <p:nvPicPr>
          <p:cNvPr id="9" name="Picture 8">
            <a:extLst>
              <a:ext uri="{FF2B5EF4-FFF2-40B4-BE49-F238E27FC236}">
                <a16:creationId xmlns:a16="http://schemas.microsoft.com/office/drawing/2014/main" id="{1CE6CA54-8025-46D1-ACCA-F2C0921BA2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3267965" y="-202433"/>
            <a:ext cx="9308592" cy="4654296"/>
          </a:xfrm>
          <a:prstGeom prst="rect">
            <a:avLst/>
          </a:prstGeom>
        </p:spPr>
      </p:pic>
      <p:pic>
        <p:nvPicPr>
          <p:cNvPr id="10" name="Picture 9">
            <a:extLst>
              <a:ext uri="{FF2B5EF4-FFF2-40B4-BE49-F238E27FC236}">
                <a16:creationId xmlns:a16="http://schemas.microsoft.com/office/drawing/2014/main" id="{13FBB97D-3772-4F32-8012-90F766D15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98033"/>
            <a:ext cx="7280205" cy="192024"/>
          </a:xfrm>
          <a:prstGeom prst="rect">
            <a:avLst/>
          </a:prstGeom>
        </p:spPr>
      </p:pic>
    </p:spTree>
    <p:extLst>
      <p:ext uri="{BB962C8B-B14F-4D97-AF65-F5344CB8AC3E}">
        <p14:creationId xmlns:p14="http://schemas.microsoft.com/office/powerpoint/2010/main" val="3528908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idebar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621324" y="1008185"/>
            <a:ext cx="3048000" cy="4771292"/>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4935415" y="2098431"/>
            <a:ext cx="6418386" cy="3239474"/>
          </a:xfrm>
          <a:prstGeom prst="rect">
            <a:avLst/>
          </a:prstGeom>
        </p:spPr>
        <p:txBody>
          <a:bodyPr>
            <a:noAutofit/>
          </a:bodyPr>
          <a:lstStyle>
            <a:lvl1pPr>
              <a:buClr>
                <a:schemeClr val="accent3"/>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039B266-9D93-F147-8BFA-BF7A7C05D069}"/>
              </a:ext>
            </a:extLst>
          </p:cNvPr>
          <p:cNvSpPr>
            <a:spLocks noGrp="1"/>
          </p:cNvSpPr>
          <p:nvPr>
            <p:ph type="body" sz="quarter" idx="13"/>
          </p:nvPr>
        </p:nvSpPr>
        <p:spPr>
          <a:xfrm>
            <a:off x="4935538" y="1352185"/>
            <a:ext cx="6418262" cy="335820"/>
          </a:xfrm>
          <a:prstGeom prst="rect">
            <a:avLst/>
          </a:prstGeom>
        </p:spPr>
        <p:txBody>
          <a:bodyPr/>
          <a:lstStyle>
            <a:lvl1pPr marL="0" indent="0">
              <a:buNone/>
              <a:defRPr sz="2200" b="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CB78E58E-46E5-9C45-9C28-BDC926218CA9}"/>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1512200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0" y="2299504"/>
            <a:ext cx="10515599" cy="4150991"/>
          </a:xfrm>
          <a:prstGeom prst="rect">
            <a:avLst/>
          </a:prstGeom>
        </p:spPr>
        <p:txBody>
          <a:bodyPr>
            <a:noAutofit/>
          </a:bodyPr>
          <a:lstStyle>
            <a:lvl1pPr>
              <a:buClr>
                <a:schemeClr val="accent1"/>
              </a:buClr>
              <a:defRPr sz="2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24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20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992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92337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Blue Text Slide -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075637"/>
            <a:ext cx="10515600" cy="743101"/>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D587C44A-C80C-4E4C-BDE3-E4C44DE14546}"/>
              </a:ext>
            </a:extLst>
          </p:cNvPr>
          <p:cNvSpPr>
            <a:spLocks noGrp="1"/>
          </p:cNvSpPr>
          <p:nvPr>
            <p:ph type="body" sz="quarter" idx="11"/>
          </p:nvPr>
        </p:nvSpPr>
        <p:spPr>
          <a:xfrm>
            <a:off x="838201"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B9208B-8068-F44D-BC89-753C1F521D47}"/>
              </a:ext>
            </a:extLst>
          </p:cNvPr>
          <p:cNvSpPr>
            <a:spLocks noGrp="1"/>
          </p:cNvSpPr>
          <p:nvPr>
            <p:ph type="body" sz="quarter" idx="12"/>
          </p:nvPr>
        </p:nvSpPr>
        <p:spPr>
          <a:xfrm>
            <a:off x="6569677" y="2299505"/>
            <a:ext cx="4784124" cy="3409950"/>
          </a:xfrm>
          <a:prstGeom prst="rect">
            <a:avLst/>
          </a:prstGeom>
        </p:spPr>
        <p:txBody>
          <a:bodyPr>
            <a:noAutofit/>
          </a:bodyPr>
          <a:lstStyle>
            <a:lvl1pPr>
              <a:buClr>
                <a:schemeClr val="accent1"/>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accent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r>
              <a:rPr lang="en-US"/>
              <a:t>SEMPERIS.COM</a:t>
            </a:r>
          </a:p>
        </p:txBody>
      </p:sp>
    </p:spTree>
    <p:extLst>
      <p:ext uri="{BB962C8B-B14F-4D97-AF65-F5344CB8AC3E}">
        <p14:creationId xmlns:p14="http://schemas.microsoft.com/office/powerpoint/2010/main" val="3155471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ullet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7843E8-7683-42D3-B6EF-6FC5ABA43E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7917" y="-407099"/>
            <a:ext cx="1502176" cy="2176272"/>
          </a:xfrm>
          <a:prstGeom prst="rect">
            <a:avLst/>
          </a:prstGeom>
        </p:spPr>
      </p:pic>
      <p:pic>
        <p:nvPicPr>
          <p:cNvPr id="15" name="Picture 14">
            <a:extLst>
              <a:ext uri="{FF2B5EF4-FFF2-40B4-BE49-F238E27FC236}">
                <a16:creationId xmlns:a16="http://schemas.microsoft.com/office/drawing/2014/main" id="{6EE9860A-B998-4833-89EB-1523E63929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5712" y="1181580"/>
            <a:ext cx="7280205" cy="192024"/>
          </a:xfrm>
          <a:prstGeom prst="rect">
            <a:avLst/>
          </a:prstGeom>
        </p:spPr>
      </p:pic>
      <p:sp>
        <p:nvSpPr>
          <p:cNvPr id="16" name="Title Placeholder 1">
            <a:extLst>
              <a:ext uri="{FF2B5EF4-FFF2-40B4-BE49-F238E27FC236}">
                <a16:creationId xmlns:a16="http://schemas.microsoft.com/office/drawing/2014/main" id="{511D1D62-BE4C-47FC-BBA8-99CC79F2705F}"/>
              </a:ext>
            </a:extLst>
          </p:cNvPr>
          <p:cNvSpPr>
            <a:spLocks noGrp="1"/>
          </p:cNvSpPr>
          <p:nvPr>
            <p:ph type="title"/>
          </p:nvPr>
        </p:nvSpPr>
        <p:spPr>
          <a:xfrm>
            <a:off x="1275712" y="365125"/>
            <a:ext cx="10021888" cy="91246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20" name="Content Placeholder 11">
            <a:extLst>
              <a:ext uri="{FF2B5EF4-FFF2-40B4-BE49-F238E27FC236}">
                <a16:creationId xmlns:a16="http://schemas.microsoft.com/office/drawing/2014/main" id="{025FE7D3-1DE9-4134-9957-B8F704C0A648}"/>
              </a:ext>
            </a:extLst>
          </p:cNvPr>
          <p:cNvSpPr>
            <a:spLocks noGrp="1"/>
          </p:cNvSpPr>
          <p:nvPr>
            <p:ph sz="quarter" idx="10"/>
          </p:nvPr>
        </p:nvSpPr>
        <p:spPr>
          <a:xfrm>
            <a:off x="1276350" y="1706563"/>
            <a:ext cx="10021888" cy="4643437"/>
          </a:xfrm>
          <a:prstGeom prst="rect">
            <a:avLst/>
          </a:prstGeom>
        </p:spPr>
        <p:txBody>
          <a:bodyPr/>
          <a:lstStyle>
            <a:lvl1pPr>
              <a:buClr>
                <a:schemeClr val="accent1"/>
              </a:buClr>
              <a:defRPr>
                <a:solidFill>
                  <a:schemeClr val="bg1"/>
                </a:solidFill>
                <a:latin typeface="Tahoma" panose="020B0604030504040204" pitchFamily="34" charset="0"/>
              </a:defRPr>
            </a:lvl1pPr>
            <a:lvl2pPr>
              <a:buClr>
                <a:schemeClr val="accent1"/>
              </a:buClr>
              <a:defRPr>
                <a:solidFill>
                  <a:schemeClr val="bg1"/>
                </a:solidFill>
                <a:latin typeface="Tahoma" panose="020B0604030504040204" pitchFamily="34" charset="0"/>
              </a:defRPr>
            </a:lvl2pPr>
            <a:lvl3pPr>
              <a:buClr>
                <a:schemeClr val="accent1"/>
              </a:buClr>
              <a:defRPr>
                <a:solidFill>
                  <a:schemeClr val="bg1"/>
                </a:solidFill>
                <a:latin typeface="Tahoma" panose="020B0604030504040204" pitchFamily="34" charset="0"/>
              </a:defRPr>
            </a:lvl3pPr>
            <a:lvl4pPr>
              <a:buClr>
                <a:schemeClr val="accent1"/>
              </a:buClr>
              <a:defRPr>
                <a:solidFill>
                  <a:schemeClr val="bg1"/>
                </a:solidFill>
                <a:latin typeface="Tahoma" panose="020B0604030504040204" pitchFamily="34" charset="0"/>
              </a:defRPr>
            </a:lvl4pPr>
            <a:lvl5pPr>
              <a:buClr>
                <a:schemeClr val="accent1"/>
              </a:buClr>
              <a:defRPr>
                <a:solidFill>
                  <a:schemeClr val="bg1"/>
                </a:solidFill>
                <a:latin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364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91999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Slide - Gr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
        <p:nvSpPr>
          <p:cNvPr id="11" name="Text Placeholder 4">
            <a:extLst>
              <a:ext uri="{FF2B5EF4-FFF2-40B4-BE49-F238E27FC236}">
                <a16:creationId xmlns:a16="http://schemas.microsoft.com/office/drawing/2014/main" id="{745C7D49-B2F5-2340-BE7E-70F35768CE5E}"/>
              </a:ext>
            </a:extLst>
          </p:cNvPr>
          <p:cNvSpPr>
            <a:spLocks noGrp="1"/>
          </p:cNvSpPr>
          <p:nvPr>
            <p:ph type="body" sz="quarter" idx="11"/>
          </p:nvPr>
        </p:nvSpPr>
        <p:spPr>
          <a:xfrm>
            <a:off x="838201"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AEF60A66-DD69-8343-A4E7-94E636C94F7E}"/>
              </a:ext>
            </a:extLst>
          </p:cNvPr>
          <p:cNvSpPr>
            <a:spLocks noGrp="1"/>
          </p:cNvSpPr>
          <p:nvPr>
            <p:ph type="body" sz="quarter" idx="12"/>
          </p:nvPr>
        </p:nvSpPr>
        <p:spPr>
          <a:xfrm>
            <a:off x="6569677" y="2299505"/>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59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Text Slide - Grid - S and W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7" name="Picture 6" descr="A picture containing shirt&#10;&#10;Description automatically generated">
            <a:extLst>
              <a:ext uri="{FF2B5EF4-FFF2-40B4-BE49-F238E27FC236}">
                <a16:creationId xmlns:a16="http://schemas.microsoft.com/office/drawing/2014/main" id="{C85B4070-EA8A-9D4D-812F-E5A1170820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660400"/>
            <a:ext cx="6778337" cy="6197600"/>
          </a:xfrm>
          <a:prstGeom prst="rect">
            <a:avLst/>
          </a:prstGeom>
        </p:spPr>
      </p:pic>
      <p:sp>
        <p:nvSpPr>
          <p:cNvPr id="8" name="Title 6">
            <a:extLst>
              <a:ext uri="{FF2B5EF4-FFF2-40B4-BE49-F238E27FC236}">
                <a16:creationId xmlns:a16="http://schemas.microsoft.com/office/drawing/2014/main" id="{70A1366C-F715-6349-A505-175536E41D80}"/>
              </a:ext>
            </a:extLst>
          </p:cNvPr>
          <p:cNvSpPr>
            <a:spLocks noGrp="1"/>
          </p:cNvSpPr>
          <p:nvPr>
            <p:ph type="title"/>
          </p:nvPr>
        </p:nvSpPr>
        <p:spPr>
          <a:xfrm>
            <a:off x="2334491" y="1765034"/>
            <a:ext cx="9582526" cy="482312"/>
          </a:xfrm>
        </p:spPr>
        <p:txBody>
          <a:bodyPr/>
          <a:lstStyle/>
          <a:p>
            <a:endParaRPr lang="en-US" dirty="0"/>
          </a:p>
        </p:txBody>
      </p:sp>
      <p:pic>
        <p:nvPicPr>
          <p:cNvPr id="10" name="Picture 9" descr="A picture containing computer, drawing, table&#10;&#10;Description automatically generated">
            <a:extLst>
              <a:ext uri="{FF2B5EF4-FFF2-40B4-BE49-F238E27FC236}">
                <a16:creationId xmlns:a16="http://schemas.microsoft.com/office/drawing/2014/main" id="{C081F7A2-E218-9143-9B5C-17AD90B814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1219200"/>
            <a:ext cx="1638300" cy="4419600"/>
          </a:xfrm>
          <a:prstGeom prst="rect">
            <a:avLst/>
          </a:prstGeom>
        </p:spPr>
      </p:pic>
      <p:sp>
        <p:nvSpPr>
          <p:cNvPr id="4" name="Text Placeholder 3">
            <a:extLst>
              <a:ext uri="{FF2B5EF4-FFF2-40B4-BE49-F238E27FC236}">
                <a16:creationId xmlns:a16="http://schemas.microsoft.com/office/drawing/2014/main" id="{99DF256F-728A-664B-BDFA-CD2488542E6B}"/>
              </a:ext>
            </a:extLst>
          </p:cNvPr>
          <p:cNvSpPr>
            <a:spLocks noGrp="1"/>
          </p:cNvSpPr>
          <p:nvPr>
            <p:ph type="body" sz="quarter" idx="10"/>
          </p:nvPr>
        </p:nvSpPr>
        <p:spPr>
          <a:xfrm>
            <a:off x="2374900" y="2425700"/>
            <a:ext cx="9521825" cy="2862263"/>
          </a:xfrm>
          <a:prstGeom prst="rect">
            <a:avLst/>
          </a:prstGeom>
        </p:spPr>
        <p:txBody>
          <a:bodyPr/>
          <a:lstStyle>
            <a:lvl1pPr marL="0" indent="0">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atin typeface="Tahoma" panose="020B0604030504040204" pitchFamily="34" charset="0"/>
                <a:ea typeface="Tahoma" panose="020B0604030504040204" pitchFamily="34" charset="0"/>
                <a:cs typeface="Tahoma" panose="020B0604030504040204" pitchFamily="34" charset="0"/>
              </a:defRPr>
            </a:lvl2pPr>
            <a:lvl3pPr marL="914400" indent="0">
              <a:buNone/>
              <a:defRPr sz="1400">
                <a:latin typeface="Tahoma" panose="020B0604030504040204" pitchFamily="34" charset="0"/>
                <a:ea typeface="Tahoma" panose="020B0604030504040204" pitchFamily="34" charset="0"/>
                <a:cs typeface="Tahoma" panose="020B0604030504040204" pitchFamily="34" charset="0"/>
              </a:defRPr>
            </a:lvl3pPr>
            <a:lvl4pPr marL="1371600" indent="0">
              <a:buNone/>
              <a:defRPr sz="1400">
                <a:latin typeface="Tahoma" panose="020B0604030504040204" pitchFamily="34" charset="0"/>
                <a:ea typeface="Tahoma" panose="020B0604030504040204" pitchFamily="34" charset="0"/>
                <a:cs typeface="Tahoma" panose="020B0604030504040204" pitchFamily="34" charset="0"/>
              </a:defRPr>
            </a:lvl4pPr>
            <a:lvl5pPr marL="1828800" indent="0">
              <a:buNone/>
              <a:defRPr sz="14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374558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Text Slide - Grid - S and Wav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
        <p:nvSpPr>
          <p:cNvPr id="8" name="Title 6">
            <a:extLst>
              <a:ext uri="{FF2B5EF4-FFF2-40B4-BE49-F238E27FC236}">
                <a16:creationId xmlns:a16="http://schemas.microsoft.com/office/drawing/2014/main" id="{70A1366C-F715-6349-A505-175536E41D80}"/>
              </a:ext>
            </a:extLst>
          </p:cNvPr>
          <p:cNvSpPr>
            <a:spLocks noGrp="1"/>
          </p:cNvSpPr>
          <p:nvPr>
            <p:ph type="title"/>
          </p:nvPr>
        </p:nvSpPr>
        <p:spPr>
          <a:xfrm>
            <a:off x="4342195" y="1765034"/>
            <a:ext cx="7077866" cy="482312"/>
          </a:xfrm>
        </p:spPr>
        <p:txBody>
          <a:bodyPr/>
          <a:lstStyle/>
          <a:p>
            <a:endParaRPr lang="en-US" dirty="0"/>
          </a:p>
        </p:txBody>
      </p:sp>
      <p:pic>
        <p:nvPicPr>
          <p:cNvPr id="11" name="Picture 10" descr="A close up of a logo&#10;&#10;Description automatically generated">
            <a:extLst>
              <a:ext uri="{FF2B5EF4-FFF2-40B4-BE49-F238E27FC236}">
                <a16:creationId xmlns:a16="http://schemas.microsoft.com/office/drawing/2014/main" id="{90EA7A5E-F252-DE4E-AB23-68DC968F09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75464"/>
            <a:ext cx="3706277" cy="4610653"/>
          </a:xfrm>
          <a:prstGeom prst="rect">
            <a:avLst/>
          </a:prstGeom>
        </p:spPr>
      </p:pic>
      <p:sp>
        <p:nvSpPr>
          <p:cNvPr id="12" name="Text Placeholder 3">
            <a:extLst>
              <a:ext uri="{FF2B5EF4-FFF2-40B4-BE49-F238E27FC236}">
                <a16:creationId xmlns:a16="http://schemas.microsoft.com/office/drawing/2014/main" id="{6C647426-E7F7-0B4A-A20A-8F794A6A7B7F}"/>
              </a:ext>
            </a:extLst>
          </p:cNvPr>
          <p:cNvSpPr>
            <a:spLocks noGrp="1"/>
          </p:cNvSpPr>
          <p:nvPr>
            <p:ph type="body" sz="quarter" idx="10"/>
          </p:nvPr>
        </p:nvSpPr>
        <p:spPr>
          <a:xfrm>
            <a:off x="4342848" y="2535031"/>
            <a:ext cx="7057335" cy="2862263"/>
          </a:xfrm>
          <a:prstGeom prst="rect">
            <a:avLst/>
          </a:prstGeom>
        </p:spPr>
        <p:txBody>
          <a:bodyPr/>
          <a:lstStyle>
            <a:lvl1pPr marL="0" indent="0">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atin typeface="Tahoma" panose="020B0604030504040204" pitchFamily="34" charset="0"/>
                <a:ea typeface="Tahoma" panose="020B0604030504040204" pitchFamily="34" charset="0"/>
                <a:cs typeface="Tahoma" panose="020B0604030504040204" pitchFamily="34" charset="0"/>
              </a:defRPr>
            </a:lvl2pPr>
            <a:lvl3pPr marL="914400" indent="0">
              <a:buNone/>
              <a:defRPr sz="1400">
                <a:latin typeface="Tahoma" panose="020B0604030504040204" pitchFamily="34" charset="0"/>
                <a:ea typeface="Tahoma" panose="020B0604030504040204" pitchFamily="34" charset="0"/>
                <a:cs typeface="Tahoma" panose="020B0604030504040204" pitchFamily="34" charset="0"/>
              </a:defRPr>
            </a:lvl3pPr>
            <a:lvl4pPr marL="1371600" indent="0">
              <a:buNone/>
              <a:defRPr sz="1400">
                <a:latin typeface="Tahoma" panose="020B0604030504040204" pitchFamily="34" charset="0"/>
                <a:ea typeface="Tahoma" panose="020B0604030504040204" pitchFamily="34" charset="0"/>
                <a:cs typeface="Tahoma" panose="020B0604030504040204" pitchFamily="34" charset="0"/>
              </a:defRPr>
            </a:lvl4pPr>
            <a:lvl5pPr marL="1828800" indent="0">
              <a:buNone/>
              <a:defRPr sz="14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1090359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Divider - Blue Wa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0C63-ACDF-C547-8004-B0512268213E}"/>
              </a:ext>
            </a:extLst>
          </p:cNvPr>
          <p:cNvSpPr>
            <a:spLocks noGrp="1"/>
          </p:cNvSpPr>
          <p:nvPr>
            <p:ph type="ctrTitle"/>
          </p:nvPr>
        </p:nvSpPr>
        <p:spPr>
          <a:xfrm>
            <a:off x="1524000" y="2919032"/>
            <a:ext cx="9144000" cy="590931"/>
          </a:xfrm>
        </p:spPr>
        <p:txBody>
          <a:bodyPr anchor="b">
            <a:sp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7031578C-8E73-0B41-B29F-B40C80ADF95F}"/>
              </a:ext>
            </a:extLst>
          </p:cNvPr>
          <p:cNvSpPr>
            <a:spLocks noGrp="1"/>
          </p:cNvSpPr>
          <p:nvPr>
            <p:ph type="subTitle" idx="1"/>
          </p:nvPr>
        </p:nvSpPr>
        <p:spPr>
          <a:xfrm>
            <a:off x="1524000" y="3602038"/>
            <a:ext cx="9144000" cy="341632"/>
          </a:xfrm>
          <a:prstGeom prst="rect">
            <a:avLst/>
          </a:prstGeom>
        </p:spPr>
        <p:txBody>
          <a:bodyPr>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5">
            <a:extLst>
              <a:ext uri="{FF2B5EF4-FFF2-40B4-BE49-F238E27FC236}">
                <a16:creationId xmlns:a16="http://schemas.microsoft.com/office/drawing/2014/main" id="{EE70C06F-C3F5-3742-B754-F177FC187E98}"/>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272790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ext Slide - Grid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80A-78CA-6446-B5B3-CEA7A7564380}"/>
              </a:ext>
            </a:extLst>
          </p:cNvPr>
          <p:cNvSpPr>
            <a:spLocks noGrp="1"/>
          </p:cNvSpPr>
          <p:nvPr>
            <p:ph type="title"/>
          </p:nvPr>
        </p:nvSpPr>
        <p:spPr>
          <a:xfrm>
            <a:off x="838200" y="1206031"/>
            <a:ext cx="10515600" cy="482312"/>
          </a:xfrm>
        </p:spPr>
        <p:txBody>
          <a:bodyPr>
            <a:sp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BC9D9B53-BB95-AA43-ABC4-F695451EA427}"/>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
        <p:nvSpPr>
          <p:cNvPr id="9" name="Text Placeholder 3">
            <a:extLst>
              <a:ext uri="{FF2B5EF4-FFF2-40B4-BE49-F238E27FC236}">
                <a16:creationId xmlns:a16="http://schemas.microsoft.com/office/drawing/2014/main" id="{C382C3B1-572A-6A47-A549-F52A0A990FB7}"/>
              </a:ext>
            </a:extLst>
          </p:cNvPr>
          <p:cNvSpPr>
            <a:spLocks noGrp="1"/>
          </p:cNvSpPr>
          <p:nvPr>
            <p:ph type="body" sz="quarter" idx="13" hasCustomPrompt="1"/>
          </p:nvPr>
        </p:nvSpPr>
        <p:spPr>
          <a:xfrm>
            <a:off x="854075" y="1709738"/>
            <a:ext cx="10515600" cy="576262"/>
          </a:xfrm>
          <a:prstGeom prst="rect">
            <a:avLst/>
          </a:prstGeom>
        </p:spPr>
        <p:txBody>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dirty="0"/>
              <a:t>Click to edit subtitle</a:t>
            </a:r>
          </a:p>
        </p:txBody>
      </p:sp>
      <p:sp>
        <p:nvSpPr>
          <p:cNvPr id="10" name="Text Placeholder 4">
            <a:extLst>
              <a:ext uri="{FF2B5EF4-FFF2-40B4-BE49-F238E27FC236}">
                <a16:creationId xmlns:a16="http://schemas.microsoft.com/office/drawing/2014/main" id="{BE399336-A373-014C-B1B9-3E1F018242F8}"/>
              </a:ext>
            </a:extLst>
          </p:cNvPr>
          <p:cNvSpPr>
            <a:spLocks noGrp="1"/>
          </p:cNvSpPr>
          <p:nvPr>
            <p:ph type="body" sz="quarter" idx="11"/>
          </p:nvPr>
        </p:nvSpPr>
        <p:spPr>
          <a:xfrm>
            <a:off x="838201" y="2547984"/>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034BD01D-1A57-034B-B5DD-8DF3F3EA23D0}"/>
              </a:ext>
            </a:extLst>
          </p:cNvPr>
          <p:cNvSpPr>
            <a:spLocks noGrp="1"/>
          </p:cNvSpPr>
          <p:nvPr>
            <p:ph type="body" sz="quarter" idx="12"/>
          </p:nvPr>
        </p:nvSpPr>
        <p:spPr>
          <a:xfrm>
            <a:off x="6569677" y="2547984"/>
            <a:ext cx="4784124" cy="1456809"/>
          </a:xfrm>
          <a:prstGeom prst="rect">
            <a:avLst/>
          </a:prstGeom>
        </p:spPr>
        <p:txBody>
          <a:bodyPr>
            <a:sp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buClr>
                <a:schemeClr val="tx2"/>
              </a:buClr>
              <a:defRPr sz="1600">
                <a:latin typeface="Tahoma" panose="020B0604030504040204" pitchFamily="34" charset="0"/>
                <a:ea typeface="Tahoma" panose="020B0604030504040204" pitchFamily="34" charset="0"/>
                <a:cs typeface="Tahoma" panose="020B0604030504040204" pitchFamily="34" charset="0"/>
              </a:defRPr>
            </a:lvl2pPr>
            <a:lvl3pPr>
              <a:buClr>
                <a:srgbClr val="808184"/>
              </a:buClr>
              <a:defRPr sz="1600">
                <a:latin typeface="Tahoma" panose="020B0604030504040204" pitchFamily="34" charset="0"/>
                <a:ea typeface="Tahoma" panose="020B0604030504040204" pitchFamily="34" charset="0"/>
                <a:cs typeface="Tahoma" panose="020B0604030504040204" pitchFamily="34" charset="0"/>
              </a:defRPr>
            </a:lvl3pPr>
            <a:lvl4pPr>
              <a:buClr>
                <a:schemeClr val="bg2">
                  <a:lumMod val="75000"/>
                </a:schemeClr>
              </a:buClr>
              <a:defRPr sz="1600">
                <a:latin typeface="Tahoma" panose="020B0604030504040204" pitchFamily="34" charset="0"/>
                <a:ea typeface="Tahoma" panose="020B0604030504040204" pitchFamily="34" charset="0"/>
                <a:cs typeface="Tahoma" panose="020B0604030504040204" pitchFamily="34" charset="0"/>
              </a:defRPr>
            </a:lvl4pPr>
            <a:lvl5pPr>
              <a:buClr>
                <a:schemeClr val="bg2">
                  <a:lumMod val="90000"/>
                </a:schemeClr>
              </a:buCl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1947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6.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4.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1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3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4.jpeg"/><Relationship Id="rId5" Type="http://schemas.openxmlformats.org/officeDocument/2006/relationships/slideLayout" Target="../slideLayouts/slideLayout44.xml"/><Relationship Id="rId10" Type="http://schemas.openxmlformats.org/officeDocument/2006/relationships/theme" Target="../theme/theme14.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7.xml"/><Relationship Id="rId1" Type="http://schemas.openxmlformats.org/officeDocument/2006/relationships/slideLayout" Target="../slideLayouts/slideLayout10.xml"/><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9.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3133534"/>
            <a:ext cx="10515600" cy="590931"/>
          </a:xfrm>
          <a:prstGeom prst="rect">
            <a:avLst/>
          </a:prstGeom>
        </p:spPr>
        <p:txBody>
          <a:bodyPr vert="horz" lIns="91440" tIns="45720" rIns="91440" bIns="45720" rtlCol="0" anchor="ctr">
            <a:spAutoFit/>
          </a:bodyPr>
          <a:lstStyle/>
          <a:p>
            <a:r>
              <a:rPr lang="en-GB"/>
              <a:t>Click to edit Master title style</a:t>
            </a:r>
            <a:endParaRPr lang="en-US" dirty="0"/>
          </a:p>
        </p:txBody>
      </p:sp>
      <p:sp>
        <p:nvSpPr>
          <p:cNvPr id="6" name="Slide Number Placeholder 5">
            <a:extLst>
              <a:ext uri="{FF2B5EF4-FFF2-40B4-BE49-F238E27FC236}">
                <a16:creationId xmlns:a16="http://schemas.microsoft.com/office/drawing/2014/main" id="{CD4F8C1E-B498-614D-B749-F750F2675A3F}"/>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pic>
        <p:nvPicPr>
          <p:cNvPr id="7" name="Picture 6">
            <a:extLst>
              <a:ext uri="{FF2B5EF4-FFF2-40B4-BE49-F238E27FC236}">
                <a16:creationId xmlns:a16="http://schemas.microsoft.com/office/drawing/2014/main" id="{114B118E-6E8D-BC41-AB86-CE17F9805B69}"/>
              </a:ext>
            </a:extLst>
          </p:cNvPr>
          <p:cNvPicPr>
            <a:picLocks noChangeAspect="1"/>
          </p:cNvPicPr>
          <p:nvPr userDrawn="1"/>
        </p:nvPicPr>
        <p:blipFill>
          <a:blip r:embed="rId5"/>
          <a:srcRect/>
          <a:stretch/>
        </p:blipFill>
        <p:spPr>
          <a:xfrm>
            <a:off x="9469679" y="598173"/>
            <a:ext cx="2080484" cy="434728"/>
          </a:xfrm>
          <a:prstGeom prst="rect">
            <a:avLst/>
          </a:prstGeom>
        </p:spPr>
      </p:pic>
    </p:spTree>
    <p:extLst>
      <p:ext uri="{BB962C8B-B14F-4D97-AF65-F5344CB8AC3E}">
        <p14:creationId xmlns:p14="http://schemas.microsoft.com/office/powerpoint/2010/main" val="2082708892"/>
      </p:ext>
    </p:extLst>
  </p:cSld>
  <p:clrMap bg1="lt1" tx1="dk1" bg2="lt2" tx2="dk2" accent1="accent1" accent2="accent2" accent3="accent3" accent4="accent4" accent5="accent5" accent6="accent6" hlink="hlink" folHlink="folHlink"/>
  <p:sldLayoutIdLst>
    <p:sldLayoutId id="2147483651" r:id="rId1"/>
    <p:sldLayoutId id="2147483678" r:id="rId2"/>
  </p:sldLayoutIdLst>
  <p:hf hdr="0" ftr="0" dt="0"/>
  <p:txStyles>
    <p:title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descr="A blue and white tiled floor&#10;&#10;Description automatically generated">
            <a:extLst>
              <a:ext uri="{FF2B5EF4-FFF2-40B4-BE49-F238E27FC236}">
                <a16:creationId xmlns:a16="http://schemas.microsoft.com/office/drawing/2014/main" id="{D4679D46-87D2-5B4E-9E79-E5A0017BB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65372" cy="6858000"/>
          </a:xfrm>
          <a:prstGeom prst="rect">
            <a:avLst/>
          </a:prstGeom>
          <a:effectLst>
            <a:outerShdw blurRad="419100" sx="102000" sy="102000" algn="ctr" rotWithShape="0">
              <a:prstClr val="black">
                <a:alpha val="28000"/>
              </a:prstClr>
            </a:outerShdw>
          </a:effectLst>
        </p:spPr>
      </p:pic>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641835" y="1000896"/>
            <a:ext cx="2855127" cy="4886673"/>
          </a:xfrm>
          <a:prstGeom prst="rect">
            <a:avLst/>
          </a:prstGeom>
        </p:spPr>
        <p:txBody>
          <a:bodyPr vert="horz" lIns="91440" tIns="45720" rIns="91440" bIns="45720" rtlCol="0" anchor="ctr">
            <a:noAutofit/>
          </a:bodyPr>
          <a:lstStyle/>
          <a:p>
            <a:r>
              <a:rPr lang="en-US" dirty="0"/>
              <a:t>Click to edit Master title style</a:t>
            </a:r>
          </a:p>
        </p:txBody>
      </p:sp>
      <p:sp>
        <p:nvSpPr>
          <p:cNvPr id="8" name="Slide Number Placeholder 5">
            <a:extLst>
              <a:ext uri="{FF2B5EF4-FFF2-40B4-BE49-F238E27FC236}">
                <a16:creationId xmlns:a16="http://schemas.microsoft.com/office/drawing/2014/main" id="{AC45EC0E-8A29-F64B-9F1C-E7467A32BBAB}"/>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11" name="Picture 10">
            <a:extLst>
              <a:ext uri="{FF2B5EF4-FFF2-40B4-BE49-F238E27FC236}">
                <a16:creationId xmlns:a16="http://schemas.microsoft.com/office/drawing/2014/main" id="{13EFB580-4129-1945-995C-B83446D46A61}"/>
              </a:ext>
            </a:extLst>
          </p:cNvPr>
          <p:cNvPicPr>
            <a:picLocks noChangeAspect="1"/>
          </p:cNvPicPr>
          <p:nvPr userDrawn="1"/>
        </p:nvPicPr>
        <p:blipFill>
          <a:blip r:embed="rId4"/>
          <a:srcRect/>
          <a:stretch/>
        </p:blipFill>
        <p:spPr>
          <a:xfrm>
            <a:off x="9469679" y="598173"/>
            <a:ext cx="2080484" cy="434728"/>
          </a:xfrm>
          <a:prstGeom prst="rect">
            <a:avLst/>
          </a:prstGeom>
        </p:spPr>
      </p:pic>
    </p:spTree>
    <p:extLst>
      <p:ext uri="{BB962C8B-B14F-4D97-AF65-F5344CB8AC3E}">
        <p14:creationId xmlns:p14="http://schemas.microsoft.com/office/powerpoint/2010/main" val="842713535"/>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914400" rtl="0" eaLnBrk="1" latinLnBrk="0" hangingPunct="1">
        <a:lnSpc>
          <a:spcPct val="90000"/>
        </a:lnSpc>
        <a:spcBef>
          <a:spcPct val="0"/>
        </a:spcBef>
        <a:buNone/>
        <a:defRPr sz="2800" b="1" kern="1200">
          <a:solidFill>
            <a:schemeClr val="accent4"/>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blue and white tiled floor&#10;&#10;Description automatically generated">
            <a:extLst>
              <a:ext uri="{FF2B5EF4-FFF2-40B4-BE49-F238E27FC236}">
                <a16:creationId xmlns:a16="http://schemas.microsoft.com/office/drawing/2014/main" id="{E5262641-E0D8-9B4D-8981-A0567A7EEA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943062" cy="6858000"/>
          </a:xfrm>
          <a:prstGeom prst="rect">
            <a:avLst/>
          </a:prstGeom>
          <a:effectLst>
            <a:outerShdw blurRad="419100" sx="102000" sy="102000" algn="ctr" rotWithShape="0">
              <a:prstClr val="black">
                <a:alpha val="28000"/>
              </a:prstClr>
            </a:outerShdw>
          </a:effectLst>
        </p:spPr>
      </p:pic>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641835" y="1000896"/>
            <a:ext cx="2855127" cy="4886673"/>
          </a:xfrm>
          <a:prstGeom prst="rect">
            <a:avLst/>
          </a:prstGeom>
        </p:spPr>
        <p:txBody>
          <a:bodyPr vert="horz" lIns="91440" tIns="45720" rIns="91440" bIns="45720" rtlCol="0" anchor="ctr">
            <a:noAutofit/>
          </a:bodyPr>
          <a:lstStyle/>
          <a:p>
            <a:r>
              <a:rPr lang="en-US" dirty="0"/>
              <a:t>Click to edit Master title style</a:t>
            </a:r>
          </a:p>
        </p:txBody>
      </p:sp>
      <p:sp>
        <p:nvSpPr>
          <p:cNvPr id="8" name="Slide Number Placeholder 5">
            <a:extLst>
              <a:ext uri="{FF2B5EF4-FFF2-40B4-BE49-F238E27FC236}">
                <a16:creationId xmlns:a16="http://schemas.microsoft.com/office/drawing/2014/main" id="{AC45EC0E-8A29-F64B-9F1C-E7467A32BBAB}"/>
              </a:ext>
            </a:extLst>
          </p:cNvPr>
          <p:cNvSpPr>
            <a:spLocks noGrp="1"/>
          </p:cNvSpPr>
          <p:nvPr>
            <p:ph type="sldNum" sz="quarter" idx="4"/>
          </p:nvPr>
        </p:nvSpPr>
        <p:spPr>
          <a:xfrm>
            <a:off x="8806966" y="6190223"/>
            <a:ext cx="2743200" cy="365125"/>
          </a:xfrm>
          <a:prstGeom prst="rect">
            <a:avLst/>
          </a:prstGeom>
        </p:spPr>
        <p:txBody>
          <a:bodyPr vert="horz" lIns="91440" tIns="45720" rIns="91440" bIns="45720" rtlCol="0" anchor="ct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7" name="Picture 6">
            <a:extLst>
              <a:ext uri="{FF2B5EF4-FFF2-40B4-BE49-F238E27FC236}">
                <a16:creationId xmlns:a16="http://schemas.microsoft.com/office/drawing/2014/main" id="{50E82A1C-2754-3948-AF52-5D2A1F6C9B1B}"/>
              </a:ext>
            </a:extLst>
          </p:cNvPr>
          <p:cNvPicPr>
            <a:picLocks noChangeAspect="1"/>
          </p:cNvPicPr>
          <p:nvPr userDrawn="1"/>
        </p:nvPicPr>
        <p:blipFill>
          <a:blip r:embed="rId5"/>
          <a:srcRect/>
          <a:stretch/>
        </p:blipFill>
        <p:spPr>
          <a:xfrm>
            <a:off x="9469679" y="598173"/>
            <a:ext cx="2080484" cy="434728"/>
          </a:xfrm>
          <a:prstGeom prst="rect">
            <a:avLst/>
          </a:prstGeom>
        </p:spPr>
      </p:pic>
    </p:spTree>
    <p:extLst>
      <p:ext uri="{BB962C8B-B14F-4D97-AF65-F5344CB8AC3E}">
        <p14:creationId xmlns:p14="http://schemas.microsoft.com/office/powerpoint/2010/main" val="619007398"/>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dt="0"/>
  <p:txStyles>
    <p:titleStyle>
      <a:lvl1pPr algn="l" defTabSz="914400" rtl="0" eaLnBrk="1" latinLnBrk="0" hangingPunct="1">
        <a:lnSpc>
          <a:spcPct val="90000"/>
        </a:lnSpc>
        <a:spcBef>
          <a:spcPct val="0"/>
        </a:spcBef>
        <a:buNone/>
        <a:defRPr sz="2800" b="1" kern="1200">
          <a:solidFill>
            <a:schemeClr val="accent4"/>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a:t>Click to edit Master title style</a:t>
            </a:r>
          </a:p>
        </p:txBody>
      </p:sp>
      <p:pic>
        <p:nvPicPr>
          <p:cNvPr id="6" name="Picture 5">
            <a:extLst>
              <a:ext uri="{FF2B5EF4-FFF2-40B4-BE49-F238E27FC236}">
                <a16:creationId xmlns:a16="http://schemas.microsoft.com/office/drawing/2014/main" id="{21127C0C-EB67-0048-BCBE-2B34D305AA2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9469679" y="598173"/>
            <a:ext cx="2080484" cy="434728"/>
          </a:xfrm>
          <a:prstGeom prst="rect">
            <a:avLst/>
          </a:prstGeom>
        </p:spPr>
      </p:pic>
    </p:spTree>
    <p:extLst>
      <p:ext uri="{BB962C8B-B14F-4D97-AF65-F5344CB8AC3E}">
        <p14:creationId xmlns:p14="http://schemas.microsoft.com/office/powerpoint/2010/main" val="2975547255"/>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3" r:id="rId11"/>
    <p:sldLayoutId id="2147483707" r:id="rId12"/>
    <p:sldLayoutId id="2147483718" r:id="rId13"/>
  </p:sldLayoutIdLst>
  <p:hf hdr="0" ftr="0" dt="0"/>
  <p:txStyles>
    <p:titleStyle>
      <a:lvl1pPr algn="l" defTabSz="914400" rtl="0" eaLnBrk="1" latinLnBrk="0" hangingPunct="1">
        <a:lnSpc>
          <a:spcPct val="90000"/>
        </a:lnSpc>
        <a:spcBef>
          <a:spcPct val="0"/>
        </a:spcBef>
        <a:buNone/>
        <a:defRPr sz="2800" b="1"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D46D2E-8C9E-AFF6-1579-6842AC792377}"/>
              </a:ext>
            </a:extLst>
          </p:cNvPr>
          <p:cNvSpPr/>
          <p:nvPr/>
        </p:nvSpPr>
        <p:spPr>
          <a:xfrm>
            <a:off x="-371959" y="-213360"/>
            <a:ext cx="13156934" cy="7467600"/>
          </a:xfrm>
          <a:prstGeom prst="rect">
            <a:avLst/>
          </a:prstGeom>
          <a:solidFill>
            <a:srgbClr val="222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3133534"/>
            <a:ext cx="10515600" cy="590931"/>
          </a:xfrm>
          <a:prstGeom prst="rect">
            <a:avLst/>
          </a:prstGeom>
        </p:spPr>
        <p:txBody>
          <a:bodyPr vert="horz" lIns="91440" tIns="45720" rIns="91440" bIns="45720" rtlCol="0" anchor="ctr">
            <a:spAutoFit/>
          </a:bodyPr>
          <a:lstStyle/>
          <a:p>
            <a:r>
              <a:rPr lang="en-US"/>
              <a:t>Click to edit Master title style</a:t>
            </a:r>
          </a:p>
        </p:txBody>
      </p:sp>
    </p:spTree>
    <p:extLst>
      <p:ext uri="{BB962C8B-B14F-4D97-AF65-F5344CB8AC3E}">
        <p14:creationId xmlns:p14="http://schemas.microsoft.com/office/powerpoint/2010/main" val="357349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ctr" defTabSz="914400" rtl="0" eaLnBrk="1" latinLnBrk="0" hangingPunct="1">
        <a:lnSpc>
          <a:spcPct val="90000"/>
        </a:lnSpc>
        <a:spcBef>
          <a:spcPct val="0"/>
        </a:spcBef>
        <a:buNone/>
        <a:defRPr sz="3600" b="1" kern="1200">
          <a:solidFill>
            <a:schemeClr val="bg1"/>
          </a:solidFill>
          <a:latin typeface="Barlow"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756C01-C815-48CA-138D-A5BD49A6AAC0}"/>
              </a:ext>
            </a:extLst>
          </p:cNvPr>
          <p:cNvGrpSpPr/>
          <p:nvPr userDrawn="1"/>
        </p:nvGrpSpPr>
        <p:grpSpPr>
          <a:xfrm>
            <a:off x="-371959" y="-213360"/>
            <a:ext cx="12746180" cy="8272525"/>
            <a:chOff x="-371959" y="-213360"/>
            <a:chExt cx="12746180" cy="8272525"/>
          </a:xfrm>
        </p:grpSpPr>
        <p:pic>
          <p:nvPicPr>
            <p:cNvPr id="6" name="Picture 5" descr="A picture containing background pattern&#10;&#10;Description automatically generated">
              <a:extLst>
                <a:ext uri="{FF2B5EF4-FFF2-40B4-BE49-F238E27FC236}">
                  <a16:creationId xmlns:a16="http://schemas.microsoft.com/office/drawing/2014/main" id="{467DB6BA-FF04-0880-37E1-8EE5B7C8478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28600" y="-20415"/>
              <a:ext cx="12602821" cy="7233309"/>
            </a:xfrm>
            <a:prstGeom prst="rect">
              <a:avLst/>
            </a:prstGeom>
          </p:spPr>
        </p:pic>
        <p:sp>
          <p:nvSpPr>
            <p:cNvPr id="7" name="Rectangle 6">
              <a:extLst>
                <a:ext uri="{FF2B5EF4-FFF2-40B4-BE49-F238E27FC236}">
                  <a16:creationId xmlns:a16="http://schemas.microsoft.com/office/drawing/2014/main" id="{714FAAB8-45C4-B434-A06F-72BF9FA26589}"/>
                </a:ext>
              </a:extLst>
            </p:cNvPr>
            <p:cNvSpPr/>
            <p:nvPr/>
          </p:nvSpPr>
          <p:spPr>
            <a:xfrm>
              <a:off x="-371959" y="-213360"/>
              <a:ext cx="8479639" cy="7467600"/>
            </a:xfrm>
            <a:prstGeom prst="rect">
              <a:avLst/>
            </a:prstGeom>
            <a:solidFill>
              <a:srgbClr val="222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 logo&#10;&#10;Description automatically generated with medium confidence">
              <a:extLst>
                <a:ext uri="{FF2B5EF4-FFF2-40B4-BE49-F238E27FC236}">
                  <a16:creationId xmlns:a16="http://schemas.microsoft.com/office/drawing/2014/main" id="{EC1D96D4-6E05-08D1-33B2-D41F453E143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672402" y="4879676"/>
              <a:ext cx="5652425" cy="3179489"/>
            </a:xfrm>
            <a:prstGeom prst="rect">
              <a:avLst/>
            </a:prstGeom>
          </p:spPr>
        </p:pic>
      </p:grpSp>
      <p:sp>
        <p:nvSpPr>
          <p:cNvPr id="13" name="Subtitle 5">
            <a:extLst>
              <a:ext uri="{FF2B5EF4-FFF2-40B4-BE49-F238E27FC236}">
                <a16:creationId xmlns:a16="http://schemas.microsoft.com/office/drawing/2014/main" id="{715BD9C6-40E9-7F55-83AA-3A9FDB75EB35}"/>
              </a:ext>
            </a:extLst>
          </p:cNvPr>
          <p:cNvSpPr txBox="1">
            <a:spLocks/>
          </p:cNvSpPr>
          <p:nvPr userDrawn="1"/>
        </p:nvSpPr>
        <p:spPr>
          <a:xfrm>
            <a:off x="1834958" y="3936180"/>
            <a:ext cx="3221515" cy="2853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1" spc="300">
              <a:solidFill>
                <a:schemeClr val="bg1"/>
              </a:solidFill>
              <a:latin typeface="Helvetica" pitchFamily="2" charset="0"/>
              <a:cs typeface="Helvetica"/>
            </a:endParaRPr>
          </a:p>
        </p:txBody>
      </p:sp>
    </p:spTree>
    <p:extLst>
      <p:ext uri="{BB962C8B-B14F-4D97-AF65-F5344CB8AC3E}">
        <p14:creationId xmlns:p14="http://schemas.microsoft.com/office/powerpoint/2010/main" val="1899934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ftr="0" dt="0"/>
  <p:txStyles>
    <p:titleStyle>
      <a:lvl1pPr algn="l" defTabSz="914400" rtl="0" eaLnBrk="1" latinLnBrk="0" hangingPunct="1">
        <a:lnSpc>
          <a:spcPct val="90000"/>
        </a:lnSpc>
        <a:spcBef>
          <a:spcPct val="0"/>
        </a:spcBef>
        <a:buNone/>
        <a:defRPr sz="2800" b="1" kern="1200">
          <a:solidFill>
            <a:schemeClr val="accent4"/>
          </a:solidFill>
          <a:latin typeface="Barlow"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3133534"/>
            <a:ext cx="10515600" cy="590931"/>
          </a:xfrm>
          <a:prstGeom prst="rect">
            <a:avLst/>
          </a:prstGeom>
        </p:spPr>
        <p:txBody>
          <a:bodyPr vert="horz" lIns="91440" tIns="45720" rIns="91440" bIns="45720" rtlCol="0" anchor="ctr">
            <a:sp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CD4F8C1E-B498-614D-B749-F750F2675A3F}"/>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pic>
        <p:nvPicPr>
          <p:cNvPr id="5" name="Picture 4">
            <a:extLst>
              <a:ext uri="{FF2B5EF4-FFF2-40B4-BE49-F238E27FC236}">
                <a16:creationId xmlns:a16="http://schemas.microsoft.com/office/drawing/2014/main" id="{79900636-77E3-3E46-9B16-81EF951FBF2C}"/>
              </a:ext>
            </a:extLst>
          </p:cNvPr>
          <p:cNvPicPr>
            <a:picLocks noChangeAspect="1"/>
          </p:cNvPicPr>
          <p:nvPr userDrawn="1"/>
        </p:nvPicPr>
        <p:blipFill>
          <a:blip r:embed="rId4"/>
          <a:srcRect/>
          <a:stretch/>
        </p:blipFill>
        <p:spPr>
          <a:xfrm>
            <a:off x="9469679" y="598173"/>
            <a:ext cx="2080484" cy="434728"/>
          </a:xfrm>
          <a:prstGeom prst="rect">
            <a:avLst/>
          </a:prstGeom>
        </p:spPr>
      </p:pic>
    </p:spTree>
    <p:extLst>
      <p:ext uri="{BB962C8B-B14F-4D97-AF65-F5344CB8AC3E}">
        <p14:creationId xmlns:p14="http://schemas.microsoft.com/office/powerpoint/2010/main" val="3746500709"/>
      </p:ext>
    </p:extLst>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6" name="Picture 5">
            <a:extLst>
              <a:ext uri="{FF2B5EF4-FFF2-40B4-BE49-F238E27FC236}">
                <a16:creationId xmlns:a16="http://schemas.microsoft.com/office/drawing/2014/main" id="{58D6A513-D016-0E45-8953-1C7B8C526C6E}"/>
              </a:ext>
            </a:extLst>
          </p:cNvPr>
          <p:cNvPicPr>
            <a:picLocks noChangeAspect="1"/>
          </p:cNvPicPr>
          <p:nvPr userDrawn="1"/>
        </p:nvPicPr>
        <p:blipFill>
          <a:blip r:embed="rId3"/>
          <a:srcRect/>
          <a:stretch/>
        </p:blipFill>
        <p:spPr>
          <a:xfrm>
            <a:off x="9469679" y="598173"/>
            <a:ext cx="2080484" cy="434728"/>
          </a:xfrm>
          <a:prstGeom prst="rect">
            <a:avLst/>
          </a:prstGeom>
        </p:spPr>
      </p:pic>
    </p:spTree>
    <p:extLst>
      <p:ext uri="{BB962C8B-B14F-4D97-AF65-F5344CB8AC3E}">
        <p14:creationId xmlns:p14="http://schemas.microsoft.com/office/powerpoint/2010/main" val="2704461089"/>
      </p:ext>
    </p:extLst>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l" defTabSz="914400" rtl="0" eaLnBrk="1" latinLnBrk="0" hangingPunct="1">
        <a:lnSpc>
          <a:spcPct val="90000"/>
        </a:lnSpc>
        <a:spcBef>
          <a:spcPct val="0"/>
        </a:spcBef>
        <a:buNone/>
        <a:defRPr sz="2800" b="1" kern="1200">
          <a:solidFill>
            <a:schemeClr val="accent3"/>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5" name="Picture 4">
            <a:extLst>
              <a:ext uri="{FF2B5EF4-FFF2-40B4-BE49-F238E27FC236}">
                <a16:creationId xmlns:a16="http://schemas.microsoft.com/office/drawing/2014/main" id="{EB917C5A-869F-2440-96C6-B2944F1C6BE6}"/>
              </a:ext>
            </a:extLst>
          </p:cNvPr>
          <p:cNvPicPr>
            <a:picLocks noChangeAspect="1"/>
          </p:cNvPicPr>
          <p:nvPr userDrawn="1"/>
        </p:nvPicPr>
        <p:blipFill>
          <a:blip r:embed="rId6"/>
          <a:srcRect/>
          <a:stretch/>
        </p:blipFill>
        <p:spPr>
          <a:xfrm>
            <a:off x="9469679" y="598173"/>
            <a:ext cx="2080484" cy="434728"/>
          </a:xfrm>
          <a:prstGeom prst="rect">
            <a:avLst/>
          </a:prstGeom>
        </p:spPr>
      </p:pic>
    </p:spTree>
    <p:extLst>
      <p:ext uri="{BB962C8B-B14F-4D97-AF65-F5344CB8AC3E}">
        <p14:creationId xmlns:p14="http://schemas.microsoft.com/office/powerpoint/2010/main" val="1452344891"/>
      </p:ext>
    </p:extLst>
  </p:cSld>
  <p:clrMap bg1="lt1" tx1="dk1" bg2="lt2" tx2="dk2" accent1="accent1" accent2="accent2" accent3="accent3" accent4="accent4" accent5="accent5" accent6="accent6" hlink="hlink" folHlink="folHlink"/>
  <p:sldLayoutIdLst>
    <p:sldLayoutId id="2147483662" r:id="rId1"/>
    <p:sldLayoutId id="2147483676" r:id="rId2"/>
    <p:sldLayoutId id="2147483677" r:id="rId3"/>
  </p:sldLayoutIdLst>
  <p:hf hdr="0" ftr="0" dt="0"/>
  <p:txStyles>
    <p:titleStyle>
      <a:lvl1pPr algn="l" defTabSz="914400" rtl="0" eaLnBrk="1" latinLnBrk="0" hangingPunct="1">
        <a:lnSpc>
          <a:spcPct val="90000"/>
        </a:lnSpc>
        <a:spcBef>
          <a:spcPct val="0"/>
        </a:spcBef>
        <a:buNone/>
        <a:defRPr sz="2800" b="1" kern="1200">
          <a:solidFill>
            <a:schemeClr val="accent3"/>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3133534"/>
            <a:ext cx="10515600" cy="590931"/>
          </a:xfrm>
          <a:prstGeom prst="rect">
            <a:avLst/>
          </a:prstGeom>
        </p:spPr>
        <p:txBody>
          <a:bodyPr vert="horz" lIns="91440" tIns="45720" rIns="91440" bIns="45720" rtlCol="0" anchor="ctr">
            <a:sp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CD4F8C1E-B498-614D-B749-F750F2675A3F}"/>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pic>
        <p:nvPicPr>
          <p:cNvPr id="7" name="Picture 6">
            <a:extLst>
              <a:ext uri="{FF2B5EF4-FFF2-40B4-BE49-F238E27FC236}">
                <a16:creationId xmlns:a16="http://schemas.microsoft.com/office/drawing/2014/main" id="{AB0194B8-07F7-7943-BB0C-3D6FCE7570BD}"/>
              </a:ext>
            </a:extLst>
          </p:cNvPr>
          <p:cNvPicPr>
            <a:picLocks noChangeAspect="1"/>
          </p:cNvPicPr>
          <p:nvPr userDrawn="1"/>
        </p:nvPicPr>
        <p:blipFill>
          <a:blip r:embed="rId4"/>
          <a:srcRect/>
          <a:stretch/>
        </p:blipFill>
        <p:spPr>
          <a:xfrm>
            <a:off x="9469679" y="598173"/>
            <a:ext cx="2080484" cy="434728"/>
          </a:xfrm>
          <a:prstGeom prst="rect">
            <a:avLst/>
          </a:prstGeom>
        </p:spPr>
      </p:pic>
    </p:spTree>
    <p:extLst>
      <p:ext uri="{BB962C8B-B14F-4D97-AF65-F5344CB8AC3E}">
        <p14:creationId xmlns:p14="http://schemas.microsoft.com/office/powerpoint/2010/main" val="257276076"/>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541836613"/>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defTabSz="914400" rtl="0" eaLnBrk="1" latinLnBrk="0" hangingPunct="1">
        <a:lnSpc>
          <a:spcPct val="90000"/>
        </a:lnSpc>
        <a:spcBef>
          <a:spcPct val="0"/>
        </a:spcBef>
        <a:buNone/>
        <a:defRPr sz="2800" b="1" kern="1200">
          <a:solidFill>
            <a:schemeClr val="accent3"/>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pic>
        <p:nvPicPr>
          <p:cNvPr id="6" name="Picture 5">
            <a:extLst>
              <a:ext uri="{FF2B5EF4-FFF2-40B4-BE49-F238E27FC236}">
                <a16:creationId xmlns:a16="http://schemas.microsoft.com/office/drawing/2014/main" id="{F4E8FD2E-3174-A14C-A263-0338F76656BA}"/>
              </a:ext>
            </a:extLst>
          </p:cNvPr>
          <p:cNvPicPr>
            <a:picLocks noChangeAspect="1"/>
          </p:cNvPicPr>
          <p:nvPr userDrawn="1"/>
        </p:nvPicPr>
        <p:blipFill>
          <a:blip r:embed="rId4"/>
          <a:srcRect/>
          <a:stretch/>
        </p:blipFill>
        <p:spPr>
          <a:xfrm>
            <a:off x="9469679" y="598173"/>
            <a:ext cx="2080484" cy="434728"/>
          </a:xfrm>
          <a:prstGeom prst="rect">
            <a:avLst/>
          </a:prstGeom>
        </p:spPr>
      </p:pic>
    </p:spTree>
    <p:extLst>
      <p:ext uri="{BB962C8B-B14F-4D97-AF65-F5344CB8AC3E}">
        <p14:creationId xmlns:p14="http://schemas.microsoft.com/office/powerpoint/2010/main" val="1548814172"/>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2800" b="1" kern="1200">
          <a:solidFill>
            <a:schemeClr val="accent3"/>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tx2"/>
                </a:solidFill>
                <a:latin typeface="Arial" panose="020B0604020202020204" pitchFamily="34" charset="0"/>
                <a:cs typeface="Arial" panose="020B0604020202020204" pitchFamily="34" charset="0"/>
              </a:defRPr>
            </a:lvl1pPr>
          </a:lstStyle>
          <a:p>
            <a:r>
              <a:rPr lang="en-US" dirty="0"/>
              <a:t>SEMPERIS.COM</a:t>
            </a:r>
          </a:p>
        </p:txBody>
      </p:sp>
    </p:spTree>
    <p:extLst>
      <p:ext uri="{BB962C8B-B14F-4D97-AF65-F5344CB8AC3E}">
        <p14:creationId xmlns:p14="http://schemas.microsoft.com/office/powerpoint/2010/main" val="3980139965"/>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lnSpc>
          <a:spcPct val="90000"/>
        </a:lnSpc>
        <a:spcBef>
          <a:spcPct val="0"/>
        </a:spcBef>
        <a:buNone/>
        <a:defRPr sz="2800" b="1" kern="1200">
          <a:solidFill>
            <a:schemeClr val="accent3"/>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1709F-730B-A648-97B4-CEFE6B97F256}"/>
              </a:ext>
            </a:extLst>
          </p:cNvPr>
          <p:cNvSpPr>
            <a:spLocks noGrp="1"/>
          </p:cNvSpPr>
          <p:nvPr>
            <p:ph type="title"/>
          </p:nvPr>
        </p:nvSpPr>
        <p:spPr>
          <a:xfrm>
            <a:off x="838200" y="1185271"/>
            <a:ext cx="10515600" cy="482312"/>
          </a:xfrm>
          <a:prstGeom prst="rect">
            <a:avLst/>
          </a:prstGeom>
        </p:spPr>
        <p:txBody>
          <a:bodyPr vert="horz" lIns="91440" tIns="45720" rIns="91440" bIns="45720" rtlCol="0" anchor="ctr">
            <a:spAutoFit/>
          </a:bodyPr>
          <a:lstStyle/>
          <a:p>
            <a:r>
              <a:rPr lang="en-US" dirty="0"/>
              <a:t>Click to edit Master title style</a:t>
            </a:r>
          </a:p>
        </p:txBody>
      </p:sp>
      <p:sp>
        <p:nvSpPr>
          <p:cNvPr id="10" name="Slide Number Placeholder 5">
            <a:extLst>
              <a:ext uri="{FF2B5EF4-FFF2-40B4-BE49-F238E27FC236}">
                <a16:creationId xmlns:a16="http://schemas.microsoft.com/office/drawing/2014/main" id="{4CC029E8-C3BB-3348-9C37-E43747E6C7EE}"/>
              </a:ext>
            </a:extLst>
          </p:cNvPr>
          <p:cNvSpPr>
            <a:spLocks noGrp="1"/>
          </p:cNvSpPr>
          <p:nvPr>
            <p:ph type="sldNum" sz="quarter" idx="4"/>
          </p:nvPr>
        </p:nvSpPr>
        <p:spPr>
          <a:xfrm>
            <a:off x="8806966" y="6249675"/>
            <a:ext cx="2743200" cy="246221"/>
          </a:xfrm>
          <a:prstGeom prst="rect">
            <a:avLst/>
          </a:prstGeom>
        </p:spPr>
        <p:txBody>
          <a:bodyPr vert="horz" lIns="91440" tIns="45720" rIns="91440" bIns="45720" rtlCol="0" anchor="ctr">
            <a:spAutoFit/>
          </a:bodyPr>
          <a:lstStyle>
            <a:lvl1pPr algn="r">
              <a:defRPr sz="1000" b="1">
                <a:solidFill>
                  <a:schemeClr val="bg1"/>
                </a:solidFill>
                <a:latin typeface="Arial" panose="020B0604020202020204" pitchFamily="34" charset="0"/>
                <a:cs typeface="Arial" panose="020B0604020202020204" pitchFamily="34" charset="0"/>
              </a:defRPr>
            </a:lvl1pPr>
          </a:lstStyle>
          <a:p>
            <a:r>
              <a:rPr lang="en-US" dirty="0"/>
              <a:t>SEMPERIS.COM</a:t>
            </a:r>
          </a:p>
        </p:txBody>
      </p:sp>
      <p:pic>
        <p:nvPicPr>
          <p:cNvPr id="6" name="Picture 5">
            <a:extLst>
              <a:ext uri="{FF2B5EF4-FFF2-40B4-BE49-F238E27FC236}">
                <a16:creationId xmlns:a16="http://schemas.microsoft.com/office/drawing/2014/main" id="{21127C0C-EB67-0048-BCBE-2B34D305AA2E}"/>
              </a:ext>
            </a:extLst>
          </p:cNvPr>
          <p:cNvPicPr>
            <a:picLocks noChangeAspect="1"/>
          </p:cNvPicPr>
          <p:nvPr userDrawn="1"/>
        </p:nvPicPr>
        <p:blipFill>
          <a:blip r:embed="rId4"/>
          <a:srcRect/>
          <a:stretch/>
        </p:blipFill>
        <p:spPr>
          <a:xfrm>
            <a:off x="9469679" y="598173"/>
            <a:ext cx="2080484" cy="434728"/>
          </a:xfrm>
          <a:prstGeom prst="rect">
            <a:avLst/>
          </a:prstGeom>
        </p:spPr>
      </p:pic>
    </p:spTree>
    <p:extLst>
      <p:ext uri="{BB962C8B-B14F-4D97-AF65-F5344CB8AC3E}">
        <p14:creationId xmlns:p14="http://schemas.microsoft.com/office/powerpoint/2010/main" val="2073723667"/>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2800" b="1" kern="1200">
          <a:solidFill>
            <a:schemeClr val="accent4"/>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5.png"/><Relationship Id="rId1" Type="http://schemas.openxmlformats.org/officeDocument/2006/relationships/slideLayout" Target="../slideLayouts/slideLayout16.xml"/><Relationship Id="rId5" Type="http://schemas.microsoft.com/office/2007/relationships/hdphoto" Target="../media/hdphoto15.wdp"/><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microsoft.com/office/2007/relationships/hdphoto" Target="../media/hdphoto16.wdp"/><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2.xml"/><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microsoft.com/office/2007/relationships/hdphoto" Target="../media/hdphoto18.wdp"/><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77.png"/><Relationship Id="rId5" Type="http://schemas.openxmlformats.org/officeDocument/2006/relationships/image" Target="../media/image76.tiff"/><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8.png"/><Relationship Id="rId7" Type="http://schemas.microsoft.com/office/2007/relationships/hdphoto" Target="../media/hdphoto19.wdp"/><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77.png"/><Relationship Id="rId5" Type="http://schemas.openxmlformats.org/officeDocument/2006/relationships/image" Target="../media/image76.tiff"/><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18" Type="http://schemas.openxmlformats.org/officeDocument/2006/relationships/image" Target="../media/image48.png"/><Relationship Id="rId26" Type="http://schemas.openxmlformats.org/officeDocument/2006/relationships/image" Target="../media/image52.png"/><Relationship Id="rId3" Type="http://schemas.openxmlformats.org/officeDocument/2006/relationships/image" Target="../media/image39.png"/><Relationship Id="rId21" Type="http://schemas.microsoft.com/office/2007/relationships/hdphoto" Target="../media/hdphoto8.wdp"/><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7.png"/><Relationship Id="rId25" Type="http://schemas.microsoft.com/office/2007/relationships/hdphoto" Target="../media/hdphoto10.wdp"/><Relationship Id="rId2" Type="http://schemas.openxmlformats.org/officeDocument/2006/relationships/notesSlide" Target="../notesSlides/notesSlide1.xml"/><Relationship Id="rId16" Type="http://schemas.microsoft.com/office/2007/relationships/hdphoto" Target="../media/hdphoto6.wdp"/><Relationship Id="rId20" Type="http://schemas.openxmlformats.org/officeDocument/2006/relationships/image" Target="../media/image49.png"/><Relationship Id="rId29" Type="http://schemas.microsoft.com/office/2007/relationships/hdphoto" Target="../media/hdphoto12.wdp"/><Relationship Id="rId1" Type="http://schemas.openxmlformats.org/officeDocument/2006/relationships/slideLayout" Target="../slideLayouts/slideLayout17.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51.png"/><Relationship Id="rId5" Type="http://schemas.openxmlformats.org/officeDocument/2006/relationships/image" Target="../media/image40.png"/><Relationship Id="rId15" Type="http://schemas.openxmlformats.org/officeDocument/2006/relationships/image" Target="../media/image46.png"/><Relationship Id="rId23" Type="http://schemas.microsoft.com/office/2007/relationships/hdphoto" Target="../media/hdphoto9.wdp"/><Relationship Id="rId28" Type="http://schemas.openxmlformats.org/officeDocument/2006/relationships/image" Target="../media/image53.png"/><Relationship Id="rId10" Type="http://schemas.openxmlformats.org/officeDocument/2006/relationships/image" Target="../media/image43.png"/><Relationship Id="rId19"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42.png"/><Relationship Id="rId14" Type="http://schemas.microsoft.com/office/2007/relationships/hdphoto" Target="../media/hdphoto5.wdp"/><Relationship Id="rId22" Type="http://schemas.openxmlformats.org/officeDocument/2006/relationships/image" Target="../media/image50.png"/><Relationship Id="rId27"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tiff"/><Relationship Id="rId5" Type="http://schemas.openxmlformats.org/officeDocument/2006/relationships/image" Target="../media/image92.sv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tiff"/><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5.png"/><Relationship Id="rId5" Type="http://schemas.microsoft.com/office/2007/relationships/hdphoto" Target="../media/hdphoto20.wdp"/><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tiff"/><Relationship Id="rId1" Type="http://schemas.openxmlformats.org/officeDocument/2006/relationships/slideLayout" Target="../slideLayouts/slideLayout32.xml"/><Relationship Id="rId6" Type="http://schemas.openxmlformats.org/officeDocument/2006/relationships/hyperlink" Target="https://www.linkedin.com/company/dxctechnology/" TargetMode="External"/><Relationship Id="rId11" Type="http://schemas.openxmlformats.org/officeDocument/2006/relationships/image" Target="../media/image102.jpeg"/><Relationship Id="rId5" Type="http://schemas.openxmlformats.org/officeDocument/2006/relationships/image" Target="../media/image97.jpeg"/><Relationship Id="rId10" Type="http://schemas.openxmlformats.org/officeDocument/2006/relationships/image" Target="../media/image101.jpeg"/><Relationship Id="rId4" Type="http://schemas.microsoft.com/office/2007/relationships/hdphoto" Target="../media/hdphoto20.wdp"/><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8017-19C6-EB4C-A6B4-7DE273B540FB}"/>
              </a:ext>
            </a:extLst>
          </p:cNvPr>
          <p:cNvSpPr>
            <a:spLocks noGrp="1"/>
          </p:cNvSpPr>
          <p:nvPr>
            <p:ph type="ctrTitle"/>
          </p:nvPr>
        </p:nvSpPr>
        <p:spPr>
          <a:xfrm>
            <a:off x="1524000" y="2919032"/>
            <a:ext cx="9144000" cy="590931"/>
          </a:xfrm>
        </p:spPr>
        <p:txBody>
          <a:bodyPr/>
          <a:lstStyle/>
          <a:p>
            <a:r>
              <a:rPr lang="en-US" dirty="0"/>
              <a:t>Ransomware, Risk &amp; Recovery</a:t>
            </a:r>
          </a:p>
        </p:txBody>
      </p:sp>
      <p:sp>
        <p:nvSpPr>
          <p:cNvPr id="3" name="Subtitle 2">
            <a:extLst>
              <a:ext uri="{FF2B5EF4-FFF2-40B4-BE49-F238E27FC236}">
                <a16:creationId xmlns:a16="http://schemas.microsoft.com/office/drawing/2014/main" id="{2CA9ED7E-9F4E-3F4B-A13B-8C6A07F0DFB5}"/>
              </a:ext>
            </a:extLst>
          </p:cNvPr>
          <p:cNvSpPr>
            <a:spLocks noGrp="1"/>
          </p:cNvSpPr>
          <p:nvPr>
            <p:ph type="subTitle" idx="1"/>
          </p:nvPr>
        </p:nvSpPr>
        <p:spPr>
          <a:xfrm>
            <a:off x="1524000" y="3602038"/>
            <a:ext cx="9144000" cy="341632"/>
          </a:xfrm>
        </p:spPr>
        <p:txBody>
          <a:bodyPr/>
          <a:lstStyle/>
          <a:p>
            <a:r>
              <a:rPr lang="en-US" dirty="0">
                <a:solidFill>
                  <a:schemeClr val="accent4"/>
                </a:solidFill>
              </a:rPr>
              <a:t>Is Your Hybrid Active Directory Secure from Cyberattacks?</a:t>
            </a:r>
          </a:p>
        </p:txBody>
      </p:sp>
      <p:pic>
        <p:nvPicPr>
          <p:cNvPr id="6" name="Picture 5" descr="A person with blonde hair&#10;&#10;Description automatically generated with medium confidence">
            <a:extLst>
              <a:ext uri="{FF2B5EF4-FFF2-40B4-BE49-F238E27FC236}">
                <a16:creationId xmlns:a16="http://schemas.microsoft.com/office/drawing/2014/main" id="{F8AF36CC-4DB2-D9A9-99F0-0457050920D0}"/>
              </a:ext>
            </a:extLst>
          </p:cNvPr>
          <p:cNvPicPr>
            <a:picLocks noChangeAspect="1"/>
          </p:cNvPicPr>
          <p:nvPr/>
        </p:nvPicPr>
        <p:blipFill>
          <a:blip r:embed="rId2"/>
          <a:stretch>
            <a:fillRect/>
          </a:stretch>
        </p:blipFill>
        <p:spPr>
          <a:xfrm>
            <a:off x="515867" y="4419123"/>
            <a:ext cx="1700559" cy="1713319"/>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ubtitle 2">
            <a:extLst>
              <a:ext uri="{FF2B5EF4-FFF2-40B4-BE49-F238E27FC236}">
                <a16:creationId xmlns:a16="http://schemas.microsoft.com/office/drawing/2014/main" id="{01BD9571-D976-F85A-3BB1-4FF907073EAC}"/>
              </a:ext>
            </a:extLst>
          </p:cNvPr>
          <p:cNvSpPr txBox="1">
            <a:spLocks/>
          </p:cNvSpPr>
          <p:nvPr/>
        </p:nvSpPr>
        <p:spPr>
          <a:xfrm>
            <a:off x="2345815" y="5413271"/>
            <a:ext cx="4074864" cy="719171"/>
          </a:xfrm>
          <a:prstGeom prst="rect">
            <a:avLst/>
          </a:prstGeom>
        </p:spPr>
        <p:txBody>
          <a:bodyPr wrap="square">
            <a:sp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ea typeface="Tahoma" panose="020B0604030504040204" pitchFamily="34" charset="0"/>
              </a:rPr>
              <a:t>Jacquie Young</a:t>
            </a:r>
          </a:p>
          <a:p>
            <a:pPr algn="l"/>
            <a:r>
              <a:rPr lang="en-US" sz="1600" b="0" dirty="0">
                <a:ea typeface="Tahoma" panose="020B0604030504040204" pitchFamily="34" charset="0"/>
              </a:rPr>
              <a:t>VP APAC, Semperis</a:t>
            </a:r>
          </a:p>
        </p:txBody>
      </p:sp>
    </p:spTree>
    <p:extLst>
      <p:ext uri="{BB962C8B-B14F-4D97-AF65-F5344CB8AC3E}">
        <p14:creationId xmlns:p14="http://schemas.microsoft.com/office/powerpoint/2010/main" val="423107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2375DE-50BD-6B02-0EC1-2FB41351C1E3}"/>
              </a:ext>
            </a:extLst>
          </p:cNvPr>
          <p:cNvSpPr txBox="1">
            <a:spLocks/>
          </p:cNvSpPr>
          <p:nvPr/>
        </p:nvSpPr>
        <p:spPr>
          <a:xfrm>
            <a:off x="1524000" y="2919032"/>
            <a:ext cx="9144000" cy="5909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How about a real-life example…</a:t>
            </a:r>
          </a:p>
        </p:txBody>
      </p:sp>
    </p:spTree>
    <p:extLst>
      <p:ext uri="{BB962C8B-B14F-4D97-AF65-F5344CB8AC3E}">
        <p14:creationId xmlns:p14="http://schemas.microsoft.com/office/powerpoint/2010/main" val="116463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6328317-B558-A22D-A2D5-EE5943173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11" y="63592"/>
            <a:ext cx="11956870" cy="6716359"/>
          </a:xfrm>
          <a:prstGeom prst="rect">
            <a:avLst/>
          </a:prstGeom>
        </p:spPr>
      </p:pic>
      <p:sp>
        <p:nvSpPr>
          <p:cNvPr id="7" name="TextBox 6">
            <a:extLst>
              <a:ext uri="{FF2B5EF4-FFF2-40B4-BE49-F238E27FC236}">
                <a16:creationId xmlns:a16="http://schemas.microsoft.com/office/drawing/2014/main" id="{309832B4-8E76-CFAA-00DC-A87B5E034827}"/>
              </a:ext>
            </a:extLst>
          </p:cNvPr>
          <p:cNvSpPr txBox="1"/>
          <p:nvPr/>
        </p:nvSpPr>
        <p:spPr>
          <a:xfrm>
            <a:off x="8588829" y="-297883"/>
            <a:ext cx="1880323" cy="369332"/>
          </a:xfrm>
          <a:prstGeom prst="rect">
            <a:avLst/>
          </a:prstGeom>
          <a:noFill/>
        </p:spPr>
        <p:txBody>
          <a:bodyPr wrap="none" rtlCol="0">
            <a:spAutoFit/>
          </a:bodyPr>
          <a:lstStyle/>
          <a:p>
            <a:r>
              <a:rPr lang="en-US">
                <a:solidFill>
                  <a:schemeClr val="bg1"/>
                </a:solidFill>
              </a:rPr>
              <a:t>See speaker notes</a:t>
            </a:r>
          </a:p>
        </p:txBody>
      </p:sp>
    </p:spTree>
    <p:extLst>
      <p:ext uri="{BB962C8B-B14F-4D97-AF65-F5344CB8AC3E}">
        <p14:creationId xmlns:p14="http://schemas.microsoft.com/office/powerpoint/2010/main" val="3727227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Freeform: Shape 3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44820D-ACD1-4A76-82D1-7BE6C04E228C}"/>
              </a:ext>
            </a:extLst>
          </p:cNvPr>
          <p:cNvSpPr>
            <a:spLocks noGrp="1"/>
          </p:cNvSpPr>
          <p:nvPr>
            <p:ph type="title"/>
          </p:nvPr>
        </p:nvSpPr>
        <p:spPr>
          <a:xfrm>
            <a:off x="804672" y="640263"/>
            <a:ext cx="5221266" cy="1344975"/>
          </a:xfrm>
        </p:spPr>
        <p:txBody>
          <a:bodyPr vert="horz" lIns="91440" tIns="45720" rIns="91440" bIns="45720" rtlCol="0" anchor="ctr">
            <a:normAutofit/>
          </a:bodyPr>
          <a:lstStyle/>
          <a:p>
            <a:r>
              <a:rPr lang="en-US" sz="4000">
                <a:solidFill>
                  <a:schemeClr val="tx1"/>
                </a:solidFill>
                <a:latin typeface="+mj-lt"/>
                <a:cs typeface="+mj-cs"/>
              </a:rPr>
              <a:t>Maersk and NotPetya</a:t>
            </a:r>
          </a:p>
        </p:txBody>
      </p:sp>
      <p:sp>
        <p:nvSpPr>
          <p:cNvPr id="6" name="Text Placeholder 5">
            <a:extLst>
              <a:ext uri="{FF2B5EF4-FFF2-40B4-BE49-F238E27FC236}">
                <a16:creationId xmlns:a16="http://schemas.microsoft.com/office/drawing/2014/main" id="{715D7BA3-DF9E-416E-832F-66AC2D2B63F6}"/>
              </a:ext>
            </a:extLst>
          </p:cNvPr>
          <p:cNvSpPr>
            <a:spLocks noGrp="1"/>
          </p:cNvSpPr>
          <p:nvPr>
            <p:ph type="body" sz="quarter" idx="11"/>
          </p:nvPr>
        </p:nvSpPr>
        <p:spPr>
          <a:xfrm>
            <a:off x="804672" y="2121763"/>
            <a:ext cx="5235490" cy="4418886"/>
          </a:xfrm>
        </p:spPr>
        <p:txBody>
          <a:bodyPr vert="horz" lIns="91440" tIns="45720" rIns="91440" bIns="45720" rtlCol="0">
            <a:normAutofit lnSpcReduction="10000"/>
          </a:bodyPr>
          <a:lstStyle/>
          <a:p>
            <a:r>
              <a:rPr lang="en-US" sz="1800" dirty="0">
                <a:solidFill>
                  <a:schemeClr val="tx1"/>
                </a:solidFill>
                <a:latin typeface="+mn-lt"/>
                <a:ea typeface="+mn-ea"/>
                <a:cs typeface="+mn-cs"/>
              </a:rPr>
              <a:t>World’s largest shipping company</a:t>
            </a:r>
          </a:p>
          <a:p>
            <a:r>
              <a:rPr lang="en-US" sz="1800" dirty="0">
                <a:solidFill>
                  <a:schemeClr val="tx1"/>
                </a:solidFill>
                <a:latin typeface="+mn-lt"/>
                <a:ea typeface="+mn-ea"/>
                <a:cs typeface="+mn-cs"/>
              </a:rPr>
              <a:t>First Russian supply-chain attack (like SolarWinds)</a:t>
            </a:r>
          </a:p>
          <a:p>
            <a:r>
              <a:rPr lang="en-US" sz="1800" dirty="0">
                <a:solidFill>
                  <a:schemeClr val="tx1"/>
                </a:solidFill>
                <a:latin typeface="+mn-lt"/>
                <a:ea typeface="+mn-ea"/>
                <a:cs typeface="+mn-cs"/>
              </a:rPr>
              <a:t>Collateral damage from Russia – Ukraine conflict</a:t>
            </a:r>
          </a:p>
          <a:p>
            <a:r>
              <a:rPr lang="en-US" sz="1800" dirty="0">
                <a:solidFill>
                  <a:schemeClr val="tx1"/>
                </a:solidFill>
                <a:latin typeface="+mn-lt"/>
                <a:ea typeface="+mn-ea"/>
                <a:cs typeface="+mn-cs"/>
              </a:rPr>
              <a:t>Infected through a branch office PC</a:t>
            </a:r>
          </a:p>
          <a:p>
            <a:r>
              <a:rPr lang="en-US" sz="1800" dirty="0">
                <a:solidFill>
                  <a:schemeClr val="tx1"/>
                </a:solidFill>
                <a:latin typeface="+mn-lt"/>
                <a:ea typeface="+mn-ea"/>
                <a:cs typeface="+mn-cs"/>
              </a:rPr>
              <a:t>7 minutes later:</a:t>
            </a:r>
          </a:p>
          <a:p>
            <a:pPr lvl="1"/>
            <a:r>
              <a:rPr lang="en-US" sz="1800" dirty="0">
                <a:solidFill>
                  <a:schemeClr val="tx1"/>
                </a:solidFill>
                <a:latin typeface="+mn-lt"/>
                <a:ea typeface="+mn-ea"/>
                <a:cs typeface="+mn-cs"/>
              </a:rPr>
              <a:t>55,000 devices destroyed</a:t>
            </a:r>
          </a:p>
          <a:p>
            <a:pPr lvl="1"/>
            <a:r>
              <a:rPr lang="en-US" sz="1800" dirty="0">
                <a:solidFill>
                  <a:schemeClr val="tx1"/>
                </a:solidFill>
                <a:latin typeface="+mn-lt"/>
                <a:ea typeface="+mn-ea"/>
                <a:cs typeface="+mn-cs"/>
              </a:rPr>
              <a:t>146 of 147 AD domain controllers down</a:t>
            </a:r>
          </a:p>
          <a:p>
            <a:pPr lvl="1"/>
            <a:r>
              <a:rPr lang="en-US" sz="1800" dirty="0">
                <a:solidFill>
                  <a:schemeClr val="tx1"/>
                </a:solidFill>
                <a:latin typeface="+mn-lt"/>
                <a:ea typeface="+mn-ea"/>
                <a:cs typeface="+mn-cs"/>
              </a:rPr>
              <a:t>All 1200 critical applications offline</a:t>
            </a:r>
          </a:p>
          <a:p>
            <a:r>
              <a:rPr lang="en-US" sz="1800" dirty="0">
                <a:solidFill>
                  <a:schemeClr val="tx1"/>
                </a:solidFill>
                <a:latin typeface="+mn-lt"/>
                <a:ea typeface="+mn-ea"/>
                <a:cs typeface="+mn-cs"/>
              </a:rPr>
              <a:t>CIO slept at the office for 70 days</a:t>
            </a:r>
          </a:p>
          <a:p>
            <a:r>
              <a:rPr lang="en-US" sz="1800" dirty="0">
                <a:solidFill>
                  <a:schemeClr val="tx1"/>
                </a:solidFill>
                <a:latin typeface="+mn-lt"/>
                <a:ea typeface="+mn-ea"/>
                <a:cs typeface="+mn-cs"/>
              </a:rPr>
              <a:t>Estimated </a:t>
            </a:r>
            <a:r>
              <a:rPr lang="en-US" sz="1800" dirty="0" err="1">
                <a:solidFill>
                  <a:schemeClr val="tx1"/>
                </a:solidFill>
                <a:latin typeface="+mn-lt"/>
                <a:ea typeface="+mn-ea"/>
                <a:cs typeface="+mn-cs"/>
              </a:rPr>
              <a:t>NotPetya</a:t>
            </a:r>
            <a:r>
              <a:rPr lang="en-US" sz="1800" dirty="0">
                <a:solidFill>
                  <a:schemeClr val="tx1"/>
                </a:solidFill>
                <a:latin typeface="+mn-lt"/>
                <a:ea typeface="+mn-ea"/>
                <a:cs typeface="+mn-cs"/>
              </a:rPr>
              <a:t> losses for Maersk: $300m</a:t>
            </a:r>
          </a:p>
          <a:p>
            <a:r>
              <a:rPr lang="en-US" sz="1800" dirty="0">
                <a:solidFill>
                  <a:schemeClr val="tx1"/>
                </a:solidFill>
                <a:latin typeface="+mn-lt"/>
                <a:ea typeface="+mn-ea"/>
                <a:cs typeface="+mn-cs"/>
              </a:rPr>
              <a:t>Estimated </a:t>
            </a:r>
            <a:r>
              <a:rPr lang="en-US" sz="1800" dirty="0" err="1">
                <a:solidFill>
                  <a:schemeClr val="tx1"/>
                </a:solidFill>
                <a:latin typeface="+mn-lt"/>
                <a:ea typeface="+mn-ea"/>
                <a:cs typeface="+mn-cs"/>
              </a:rPr>
              <a:t>NotPetya</a:t>
            </a:r>
            <a:r>
              <a:rPr lang="en-US" sz="1800" dirty="0">
                <a:solidFill>
                  <a:schemeClr val="tx1"/>
                </a:solidFill>
                <a:latin typeface="+mn-lt"/>
                <a:ea typeface="+mn-ea"/>
                <a:cs typeface="+mn-cs"/>
              </a:rPr>
              <a:t> losses worldwide: </a:t>
            </a:r>
            <a:r>
              <a:rPr lang="en-US" sz="1800" b="1" dirty="0">
                <a:solidFill>
                  <a:schemeClr val="tx1"/>
                </a:solidFill>
                <a:latin typeface="+mn-lt"/>
                <a:ea typeface="+mn-ea"/>
                <a:cs typeface="+mn-cs"/>
              </a:rPr>
              <a:t>$10B</a:t>
            </a:r>
          </a:p>
          <a:p>
            <a:r>
              <a:rPr lang="en-US" sz="1800" dirty="0">
                <a:solidFill>
                  <a:schemeClr val="tx1"/>
                </a:solidFill>
                <a:latin typeface="+mn-lt"/>
                <a:ea typeface="+mn-ea"/>
                <a:cs typeface="+mn-cs"/>
              </a:rPr>
              <a:t> “(</a:t>
            </a:r>
            <a:r>
              <a:rPr lang="en-US" sz="1800" dirty="0" err="1">
                <a:solidFill>
                  <a:schemeClr val="tx1"/>
                </a:solidFill>
                <a:latin typeface="+mn-lt"/>
                <a:ea typeface="+mn-ea"/>
                <a:cs typeface="+mn-cs"/>
              </a:rPr>
              <a:t>NotPetya</a:t>
            </a:r>
            <a:r>
              <a:rPr lang="en-US" sz="1800" dirty="0">
                <a:solidFill>
                  <a:schemeClr val="tx1"/>
                </a:solidFill>
                <a:latin typeface="+mn-lt"/>
                <a:ea typeface="+mn-ea"/>
                <a:cs typeface="+mn-cs"/>
              </a:rPr>
              <a:t>) is what havoc looks like.”</a:t>
            </a:r>
            <a:br>
              <a:rPr lang="en-US" sz="1800" dirty="0">
                <a:solidFill>
                  <a:schemeClr val="tx1"/>
                </a:solidFill>
                <a:latin typeface="+mn-lt"/>
                <a:ea typeface="+mn-ea"/>
                <a:cs typeface="+mn-cs"/>
              </a:rPr>
            </a:br>
            <a:r>
              <a:rPr lang="en-US" sz="1800" dirty="0">
                <a:solidFill>
                  <a:schemeClr val="tx1"/>
                </a:solidFill>
                <a:latin typeface="+mn-lt"/>
                <a:ea typeface="+mn-ea"/>
                <a:cs typeface="+mn-cs"/>
              </a:rPr>
              <a:t>	- </a:t>
            </a:r>
            <a:r>
              <a:rPr lang="en-US" sz="1800" i="1" dirty="0">
                <a:solidFill>
                  <a:schemeClr val="tx1"/>
                </a:solidFill>
                <a:latin typeface="+mn-lt"/>
                <a:ea typeface="+mn-ea"/>
                <a:cs typeface="+mn-cs"/>
              </a:rPr>
              <a:t>Brad Smith, Microsoft President</a:t>
            </a:r>
            <a:endParaRPr lang="en-US" sz="1800" dirty="0">
              <a:solidFill>
                <a:schemeClr val="tx1"/>
              </a:solidFill>
              <a:latin typeface="+mn-lt"/>
              <a:ea typeface="+mn-ea"/>
              <a:cs typeface="+mn-cs"/>
            </a:endParaRPr>
          </a:p>
          <a:p>
            <a:endParaRPr lang="en-US" sz="1800" dirty="0">
              <a:solidFill>
                <a:schemeClr val="tx1"/>
              </a:solidFill>
              <a:latin typeface="+mn-lt"/>
              <a:ea typeface="+mn-ea"/>
              <a:cs typeface="+mn-cs"/>
            </a:endParaRPr>
          </a:p>
        </p:txBody>
      </p:sp>
      <p:pic>
        <p:nvPicPr>
          <p:cNvPr id="8" name="Picture 7" descr="A picture containing text, indoor&#10;&#10;Description automatically generated">
            <a:extLst>
              <a:ext uri="{FF2B5EF4-FFF2-40B4-BE49-F238E27FC236}">
                <a16:creationId xmlns:a16="http://schemas.microsoft.com/office/drawing/2014/main" id="{7A3CDEE7-E0AC-24CC-6E14-478DDCC94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741" y="484632"/>
            <a:ext cx="4155950" cy="3636456"/>
          </a:xfrm>
          <a:prstGeom prst="rect">
            <a:avLst/>
          </a:prstGeom>
        </p:spPr>
      </p:pic>
      <p:pic>
        <p:nvPicPr>
          <p:cNvPr id="28" name="Picture 10" descr="Image result for maersk logo transparent">
            <a:extLst>
              <a:ext uri="{FF2B5EF4-FFF2-40B4-BE49-F238E27FC236}">
                <a16:creationId xmlns:a16="http://schemas.microsoft.com/office/drawing/2014/main" id="{6376AA39-1B46-4D4B-AC74-988E3BE2D7B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021741" y="3447287"/>
            <a:ext cx="4155950" cy="2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4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9732A-0117-3D44-8F83-C5A9482D2DA6}"/>
              </a:ext>
            </a:extLst>
          </p:cNvPr>
          <p:cNvSpPr>
            <a:spLocks noGrp="1"/>
          </p:cNvSpPr>
          <p:nvPr>
            <p:ph type="ctrTitle"/>
          </p:nvPr>
        </p:nvSpPr>
        <p:spPr>
          <a:xfrm>
            <a:off x="1524000" y="2179657"/>
            <a:ext cx="9566031" cy="2554545"/>
          </a:xfrm>
        </p:spPr>
        <p:txBody>
          <a:bodyPr/>
          <a:lstStyle/>
          <a:p>
            <a:pPr algn="l">
              <a:lnSpc>
                <a:spcPct val="100000"/>
              </a:lnSpc>
            </a:pPr>
            <a:r>
              <a:rPr lang="en-US" sz="4000" i="1" dirty="0">
                <a:latin typeface="Helvetica" pitchFamily="2" charset="0"/>
              </a:rPr>
              <a:t>Nine days for an Active Directory recovery isn't good enough. You should aspire to 24 hours. If you can't, </a:t>
            </a:r>
            <a:r>
              <a:rPr lang="en-US" sz="4000" i="1" dirty="0">
                <a:gradFill>
                  <a:gsLst>
                    <a:gs pos="0">
                      <a:srgbClr val="E43D37"/>
                    </a:gs>
                    <a:gs pos="13000">
                      <a:srgbClr val="E43D37"/>
                    </a:gs>
                    <a:gs pos="44000">
                      <a:srgbClr val="E92B4F"/>
                    </a:gs>
                    <a:gs pos="72000">
                      <a:schemeClr val="accent1"/>
                    </a:gs>
                  </a:gsLst>
                  <a:lin ang="0" scaled="1"/>
                </a:gradFill>
                <a:latin typeface="Helvetica" pitchFamily="2" charset="0"/>
              </a:rPr>
              <a:t>then you can't repair anything else.</a:t>
            </a:r>
            <a:endParaRPr lang="en-US" sz="4000" i="1" dirty="0">
              <a:gradFill>
                <a:gsLst>
                  <a:gs pos="0">
                    <a:srgbClr val="E43D37"/>
                  </a:gs>
                  <a:gs pos="13000">
                    <a:srgbClr val="E43D37"/>
                  </a:gs>
                  <a:gs pos="44000">
                    <a:srgbClr val="E92B4F"/>
                  </a:gs>
                  <a:gs pos="72000">
                    <a:schemeClr val="accent1"/>
                  </a:gs>
                </a:gsLst>
                <a:lin ang="0" scaled="1"/>
              </a:gradFill>
              <a:latin typeface="Helvetica" pitchFamily="2" charset="0"/>
              <a:cs typeface="Calibri" panose="020F0502020204030204" pitchFamily="34" charset="0"/>
            </a:endParaRPr>
          </a:p>
        </p:txBody>
      </p:sp>
      <p:sp>
        <p:nvSpPr>
          <p:cNvPr id="6" name="Subtitle 5">
            <a:extLst>
              <a:ext uri="{FF2B5EF4-FFF2-40B4-BE49-F238E27FC236}">
                <a16:creationId xmlns:a16="http://schemas.microsoft.com/office/drawing/2014/main" id="{CC647F88-09B9-9F4F-A899-AAF683B627DB}"/>
              </a:ext>
            </a:extLst>
          </p:cNvPr>
          <p:cNvSpPr>
            <a:spLocks noGrp="1"/>
          </p:cNvSpPr>
          <p:nvPr>
            <p:ph type="subTitle" idx="1"/>
          </p:nvPr>
        </p:nvSpPr>
        <p:spPr>
          <a:xfrm>
            <a:off x="1524000" y="5035365"/>
            <a:ext cx="9144000" cy="315086"/>
          </a:xfrm>
        </p:spPr>
        <p:txBody>
          <a:bodyPr/>
          <a:lstStyle/>
          <a:p>
            <a:pPr algn="l"/>
            <a:r>
              <a:rPr lang="en-US" sz="1600" b="0" spc="300" dirty="0">
                <a:latin typeface="Helvetica" pitchFamily="2" charset="0"/>
              </a:rPr>
              <a:t>ANDY POWELL, MAERSK CISO</a:t>
            </a:r>
            <a:endParaRPr lang="en-US" sz="1600" b="0" dirty="0">
              <a:latin typeface="Helvetica" pitchFamily="2" charset="0"/>
              <a:cs typeface="Calibri" panose="020F0502020204030204" pitchFamily="34" charset="0"/>
            </a:endParaRPr>
          </a:p>
        </p:txBody>
      </p:sp>
      <p:sp>
        <p:nvSpPr>
          <p:cNvPr id="7" name="Rectangle 6">
            <a:extLst>
              <a:ext uri="{FF2B5EF4-FFF2-40B4-BE49-F238E27FC236}">
                <a16:creationId xmlns:a16="http://schemas.microsoft.com/office/drawing/2014/main" id="{89FACCF1-1EF7-FC44-98A4-F378286DF9FB}"/>
              </a:ext>
            </a:extLst>
          </p:cNvPr>
          <p:cNvSpPr/>
          <p:nvPr/>
        </p:nvSpPr>
        <p:spPr>
          <a:xfrm>
            <a:off x="1396439" y="842668"/>
            <a:ext cx="1146468" cy="240065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a:ln>
                  <a:noFill/>
                </a:ln>
                <a:solidFill>
                  <a:srgbClr val="E5E7E6">
                    <a:alpha val="11000"/>
                  </a:srgbClr>
                </a:solidFill>
                <a:effectLst/>
                <a:uLnTx/>
                <a:uFillTx/>
                <a:latin typeface="Arial" panose="020B0604020202020204" pitchFamily="34" charset="0"/>
                <a:ea typeface="+mn-ea"/>
                <a:cs typeface="Arial" panose="020B0604020202020204" pitchFamily="34" charset="0"/>
              </a:rPr>
              <a:t>“</a:t>
            </a:r>
          </a:p>
        </p:txBody>
      </p:sp>
      <p:sp>
        <p:nvSpPr>
          <p:cNvPr id="2" name="Rectangle 1">
            <a:extLst>
              <a:ext uri="{FF2B5EF4-FFF2-40B4-BE49-F238E27FC236}">
                <a16:creationId xmlns:a16="http://schemas.microsoft.com/office/drawing/2014/main" id="{DB140B52-EF31-B243-98F3-499C476CAA1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12132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0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0744-6E59-9C86-E7AE-88598F125094}"/>
              </a:ext>
            </a:extLst>
          </p:cNvPr>
          <p:cNvSpPr>
            <a:spLocks noGrp="1"/>
          </p:cNvSpPr>
          <p:nvPr>
            <p:ph type="ctrTitle"/>
          </p:nvPr>
        </p:nvSpPr>
        <p:spPr>
          <a:xfrm>
            <a:off x="620358" y="551588"/>
            <a:ext cx="9144000" cy="537904"/>
          </a:xfrm>
        </p:spPr>
        <p:txBody>
          <a:bodyPr/>
          <a:lstStyle/>
          <a:p>
            <a:pPr algn="l"/>
            <a:r>
              <a:rPr lang="en-US" sz="3200" dirty="0">
                <a:solidFill>
                  <a:schemeClr val="accent4"/>
                </a:solidFill>
              </a:rPr>
              <a:t>How likely is an AD breach for you?</a:t>
            </a:r>
          </a:p>
        </p:txBody>
      </p:sp>
      <p:graphicFrame>
        <p:nvGraphicFramePr>
          <p:cNvPr id="5" name="Chart 4">
            <a:extLst>
              <a:ext uri="{FF2B5EF4-FFF2-40B4-BE49-F238E27FC236}">
                <a16:creationId xmlns:a16="http://schemas.microsoft.com/office/drawing/2014/main" id="{4CA6DCAC-6F71-F3B3-6548-727F7B37D851}"/>
              </a:ext>
            </a:extLst>
          </p:cNvPr>
          <p:cNvGraphicFramePr/>
          <p:nvPr/>
        </p:nvGraphicFramePr>
        <p:xfrm>
          <a:off x="2032000" y="1581375"/>
          <a:ext cx="7606852" cy="4524686"/>
        </p:xfrm>
        <a:graphic>
          <a:graphicData uri="http://schemas.openxmlformats.org/drawingml/2006/chart">
            <c:chart xmlns:c="http://schemas.openxmlformats.org/drawingml/2006/chart" xmlns:r="http://schemas.openxmlformats.org/officeDocument/2006/relationships" r:id="rId2"/>
          </a:graphicData>
        </a:graphic>
      </p:graphicFrame>
      <p:sp>
        <p:nvSpPr>
          <p:cNvPr id="7" name="Pentagon 6">
            <a:extLst>
              <a:ext uri="{FF2B5EF4-FFF2-40B4-BE49-F238E27FC236}">
                <a16:creationId xmlns:a16="http://schemas.microsoft.com/office/drawing/2014/main" id="{49A854BB-B5F0-BBEF-59AF-D0C4BE3816D4}"/>
              </a:ext>
            </a:extLst>
          </p:cNvPr>
          <p:cNvSpPr/>
          <p:nvPr/>
        </p:nvSpPr>
        <p:spPr>
          <a:xfrm>
            <a:off x="2047534" y="5690794"/>
            <a:ext cx="7716824" cy="41526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of Active Directory Users</a:t>
            </a:r>
          </a:p>
        </p:txBody>
      </p:sp>
      <p:sp>
        <p:nvSpPr>
          <p:cNvPr id="8" name="Pentagon 7">
            <a:extLst>
              <a:ext uri="{FF2B5EF4-FFF2-40B4-BE49-F238E27FC236}">
                <a16:creationId xmlns:a16="http://schemas.microsoft.com/office/drawing/2014/main" id="{FF86A493-2834-E572-9B97-E031D71BA22B}"/>
              </a:ext>
            </a:extLst>
          </p:cNvPr>
          <p:cNvSpPr/>
          <p:nvPr/>
        </p:nvSpPr>
        <p:spPr>
          <a:xfrm rot="16200000">
            <a:off x="346" y="3320875"/>
            <a:ext cx="4524686" cy="43030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Revenue &amp; Fame</a:t>
            </a:r>
          </a:p>
        </p:txBody>
      </p:sp>
      <p:cxnSp>
        <p:nvCxnSpPr>
          <p:cNvPr id="10" name="Straight Arrow Connector 9">
            <a:extLst>
              <a:ext uri="{FF2B5EF4-FFF2-40B4-BE49-F238E27FC236}">
                <a16:creationId xmlns:a16="http://schemas.microsoft.com/office/drawing/2014/main" id="{486A1777-5BEA-EBEB-4DDC-7293E9E250D1}"/>
              </a:ext>
            </a:extLst>
          </p:cNvPr>
          <p:cNvCxnSpPr>
            <a:cxnSpLocks/>
          </p:cNvCxnSpPr>
          <p:nvPr/>
        </p:nvCxnSpPr>
        <p:spPr>
          <a:xfrm flipV="1">
            <a:off x="2456922" y="1882588"/>
            <a:ext cx="6751025" cy="38082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C1A172-AFF5-9BE8-6648-128ED833A6EA}"/>
              </a:ext>
            </a:extLst>
          </p:cNvPr>
          <p:cNvSpPr txBox="1"/>
          <p:nvPr/>
        </p:nvSpPr>
        <p:spPr>
          <a:xfrm>
            <a:off x="9650802" y="4098977"/>
            <a:ext cx="2422604" cy="2308324"/>
          </a:xfrm>
          <a:prstGeom prst="rect">
            <a:avLst/>
          </a:prstGeom>
          <a:noFill/>
        </p:spPr>
        <p:txBody>
          <a:bodyPr wrap="square" rtlCol="0">
            <a:spAutoFit/>
          </a:bodyPr>
          <a:lstStyle/>
          <a:p>
            <a:r>
              <a:rPr lang="en-US" dirty="0">
                <a:solidFill>
                  <a:schemeClr val="bg1"/>
                </a:solidFill>
                <a:latin typeface="+mj-lt"/>
              </a:rPr>
              <a:t>More:</a:t>
            </a:r>
          </a:p>
          <a:p>
            <a:pPr marL="342900" indent="-342900">
              <a:buFont typeface="+mj-lt"/>
              <a:buAutoNum type="arabicPeriod"/>
            </a:pPr>
            <a:r>
              <a:rPr lang="en-US" dirty="0">
                <a:solidFill>
                  <a:schemeClr val="bg1"/>
                </a:solidFill>
                <a:latin typeface="+mj-lt"/>
              </a:rPr>
              <a:t>Bad configs </a:t>
            </a:r>
            <a:r>
              <a:rPr lang="en-US" dirty="0" err="1">
                <a:solidFill>
                  <a:schemeClr val="bg1"/>
                </a:solidFill>
                <a:latin typeface="+mj-lt"/>
              </a:rPr>
              <a:t>etc</a:t>
            </a:r>
            <a:r>
              <a:rPr lang="en-US" dirty="0">
                <a:solidFill>
                  <a:schemeClr val="bg1"/>
                </a:solidFill>
                <a:latin typeface="+mj-lt"/>
              </a:rPr>
              <a:t> over time</a:t>
            </a:r>
          </a:p>
          <a:p>
            <a:pPr marL="342900" indent="-342900">
              <a:buFont typeface="+mj-lt"/>
              <a:buAutoNum type="arabicPeriod"/>
            </a:pPr>
            <a:r>
              <a:rPr lang="en-US" dirty="0">
                <a:solidFill>
                  <a:schemeClr val="bg1"/>
                </a:solidFill>
                <a:latin typeface="+mj-lt"/>
              </a:rPr>
              <a:t>Excessive privileges</a:t>
            </a:r>
          </a:p>
          <a:p>
            <a:pPr marL="342900" indent="-342900">
              <a:buFont typeface="+mj-lt"/>
              <a:buAutoNum type="arabicPeriod"/>
            </a:pPr>
            <a:r>
              <a:rPr lang="en-US" dirty="0">
                <a:solidFill>
                  <a:schemeClr val="bg1"/>
                </a:solidFill>
                <a:latin typeface="+mj-lt"/>
              </a:rPr>
              <a:t>Harder for you to recover without paying ransom</a:t>
            </a:r>
          </a:p>
          <a:p>
            <a:endParaRPr lang="en-US" dirty="0">
              <a:solidFill>
                <a:schemeClr val="bg1"/>
              </a:solidFill>
              <a:latin typeface="+mj-lt"/>
            </a:endParaRPr>
          </a:p>
        </p:txBody>
      </p:sp>
      <p:sp>
        <p:nvSpPr>
          <p:cNvPr id="13" name="TextBox 12">
            <a:extLst>
              <a:ext uri="{FF2B5EF4-FFF2-40B4-BE49-F238E27FC236}">
                <a16:creationId xmlns:a16="http://schemas.microsoft.com/office/drawing/2014/main" id="{2C2629F2-AC1E-2C64-AF5C-D5AAE0E1495A}"/>
              </a:ext>
            </a:extLst>
          </p:cNvPr>
          <p:cNvSpPr txBox="1"/>
          <p:nvPr/>
        </p:nvSpPr>
        <p:spPr>
          <a:xfrm>
            <a:off x="464687" y="2016769"/>
            <a:ext cx="1488424" cy="923330"/>
          </a:xfrm>
          <a:prstGeom prst="rect">
            <a:avLst/>
          </a:prstGeom>
          <a:noFill/>
        </p:spPr>
        <p:txBody>
          <a:bodyPr wrap="square" rtlCol="0">
            <a:spAutoFit/>
          </a:bodyPr>
          <a:lstStyle/>
          <a:p>
            <a:pPr algn="r"/>
            <a:r>
              <a:rPr lang="en-US" dirty="0">
                <a:solidFill>
                  <a:schemeClr val="bg1"/>
                </a:solidFill>
                <a:latin typeface="+mj-lt"/>
              </a:rPr>
              <a:t>Tempting target for Ransomware</a:t>
            </a:r>
          </a:p>
        </p:txBody>
      </p:sp>
    </p:spTree>
    <p:extLst>
      <p:ext uri="{BB962C8B-B14F-4D97-AF65-F5344CB8AC3E}">
        <p14:creationId xmlns:p14="http://schemas.microsoft.com/office/powerpoint/2010/main" val="33516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2375DE-50BD-6B02-0EC1-2FB41351C1E3}"/>
              </a:ext>
            </a:extLst>
          </p:cNvPr>
          <p:cNvSpPr txBox="1">
            <a:spLocks/>
          </p:cNvSpPr>
          <p:nvPr/>
        </p:nvSpPr>
        <p:spPr>
          <a:xfrm>
            <a:off x="1524000" y="2919032"/>
            <a:ext cx="9144000" cy="5909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How to recover Active Directory</a:t>
            </a:r>
          </a:p>
        </p:txBody>
      </p:sp>
    </p:spTree>
    <p:extLst>
      <p:ext uri="{BB962C8B-B14F-4D97-AF65-F5344CB8AC3E}">
        <p14:creationId xmlns:p14="http://schemas.microsoft.com/office/powerpoint/2010/main" val="162007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0133D-5A78-0735-8B00-7B0D5189BDC5}"/>
              </a:ext>
            </a:extLst>
          </p:cNvPr>
          <p:cNvSpPr txBox="1"/>
          <p:nvPr/>
        </p:nvSpPr>
        <p:spPr>
          <a:xfrm>
            <a:off x="1051034" y="5796484"/>
            <a:ext cx="10089931" cy="369332"/>
          </a:xfrm>
          <a:prstGeom prst="rect">
            <a:avLst/>
          </a:prstGeom>
          <a:noFill/>
        </p:spPr>
        <p:txBody>
          <a:bodyPr wrap="square">
            <a:spAutoFit/>
          </a:bodyPr>
          <a:lstStyle/>
          <a:p>
            <a:r>
              <a:rPr lang="en-US" i="1" dirty="0">
                <a:solidFill>
                  <a:schemeClr val="bg1"/>
                </a:solidFill>
                <a:latin typeface="Helvetica" pitchFamily="2" charset="0"/>
              </a:rPr>
              <a:t>https://</a:t>
            </a:r>
            <a:r>
              <a:rPr lang="en-US" i="1" dirty="0" err="1">
                <a:solidFill>
                  <a:schemeClr val="bg1"/>
                </a:solidFill>
                <a:latin typeface="Helvetica" pitchFamily="2" charset="0"/>
              </a:rPr>
              <a:t>docs.microsoft.com</a:t>
            </a:r>
            <a:r>
              <a:rPr lang="en-US" i="1" dirty="0">
                <a:solidFill>
                  <a:schemeClr val="bg1"/>
                </a:solidFill>
                <a:latin typeface="Helvetica" pitchFamily="2" charset="0"/>
              </a:rPr>
              <a:t>/</a:t>
            </a:r>
            <a:r>
              <a:rPr lang="en-US" i="1" dirty="0" err="1">
                <a:solidFill>
                  <a:schemeClr val="bg1"/>
                </a:solidFill>
                <a:latin typeface="Helvetica" pitchFamily="2" charset="0"/>
              </a:rPr>
              <a:t>en</a:t>
            </a:r>
            <a:r>
              <a:rPr lang="en-US" i="1" dirty="0">
                <a:solidFill>
                  <a:schemeClr val="bg1"/>
                </a:solidFill>
                <a:latin typeface="Helvetica" pitchFamily="2" charset="0"/>
              </a:rPr>
              <a:t>-us/windows-server/identity/ad-ds/manage/ad-forest-recovery-guide</a:t>
            </a:r>
          </a:p>
        </p:txBody>
      </p:sp>
      <p:pic>
        <p:nvPicPr>
          <p:cNvPr id="15" name="Picture 14" descr="Graphical user interface, text, application, Word, email&#10;&#10;Description automatically generated">
            <a:extLst>
              <a:ext uri="{FF2B5EF4-FFF2-40B4-BE49-F238E27FC236}">
                <a16:creationId xmlns:a16="http://schemas.microsoft.com/office/drawing/2014/main" id="{9F404401-70BD-7A31-B5DE-1FB3304FC232}"/>
              </a:ext>
            </a:extLst>
          </p:cNvPr>
          <p:cNvPicPr>
            <a:picLocks noChangeAspect="1"/>
          </p:cNvPicPr>
          <p:nvPr/>
        </p:nvPicPr>
        <p:blipFill>
          <a:blip r:embed="rId2"/>
          <a:stretch>
            <a:fillRect/>
          </a:stretch>
        </p:blipFill>
        <p:spPr>
          <a:xfrm>
            <a:off x="308134" y="270255"/>
            <a:ext cx="7772400" cy="5021732"/>
          </a:xfrm>
          <a:prstGeom prst="rect">
            <a:avLst/>
          </a:prstGeom>
          <a:effectLst>
            <a:outerShdw blurRad="50800" dist="38100" dir="2700000" algn="tl" rotWithShape="0">
              <a:prstClr val="black">
                <a:alpha val="40000"/>
              </a:prstClr>
            </a:outerShdw>
          </a:effectLst>
        </p:spPr>
      </p:pic>
      <p:pic>
        <p:nvPicPr>
          <p:cNvPr id="16" name="Picture 15" descr="Text&#10;&#10;Description automatically generated">
            <a:extLst>
              <a:ext uri="{FF2B5EF4-FFF2-40B4-BE49-F238E27FC236}">
                <a16:creationId xmlns:a16="http://schemas.microsoft.com/office/drawing/2014/main" id="{96480626-09DA-903E-0DF3-B4EE11F86FEC}"/>
              </a:ext>
            </a:extLst>
          </p:cNvPr>
          <p:cNvPicPr>
            <a:picLocks noChangeAspect="1"/>
          </p:cNvPicPr>
          <p:nvPr/>
        </p:nvPicPr>
        <p:blipFill>
          <a:blip r:embed="rId3"/>
          <a:stretch>
            <a:fillRect/>
          </a:stretch>
        </p:blipFill>
        <p:spPr>
          <a:xfrm>
            <a:off x="6249883" y="2704670"/>
            <a:ext cx="5633983" cy="2965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30893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C9E8-4533-AB44-8F7A-399E1786B78B}"/>
              </a:ext>
            </a:extLst>
          </p:cNvPr>
          <p:cNvSpPr>
            <a:spLocks noGrp="1"/>
          </p:cNvSpPr>
          <p:nvPr>
            <p:ph type="title"/>
          </p:nvPr>
        </p:nvSpPr>
        <p:spPr>
          <a:xfrm>
            <a:off x="443344" y="430061"/>
            <a:ext cx="11586731" cy="743101"/>
          </a:xfrm>
        </p:spPr>
        <p:txBody>
          <a:bodyPr/>
          <a:lstStyle/>
          <a:p>
            <a:r>
              <a:rPr lang="en-US" dirty="0">
                <a:solidFill>
                  <a:srgbClr val="429BE9"/>
                </a:solidFill>
                <a:latin typeface="Helvetica" pitchFamily="2" charset="0"/>
              </a:rPr>
              <a:t>What Does it Take to Manually Perform a Forest Recovery?</a:t>
            </a:r>
            <a:endParaRPr lang="en-US" dirty="0">
              <a:latin typeface="Helvetica" pitchFamily="2" charset="0"/>
            </a:endParaRPr>
          </a:p>
        </p:txBody>
      </p:sp>
      <p:sp>
        <p:nvSpPr>
          <p:cNvPr id="3" name="Text Placeholder 2">
            <a:extLst>
              <a:ext uri="{FF2B5EF4-FFF2-40B4-BE49-F238E27FC236}">
                <a16:creationId xmlns:a16="http://schemas.microsoft.com/office/drawing/2014/main" id="{9A0B4195-E548-0F4E-B706-177945D72A7D}"/>
              </a:ext>
            </a:extLst>
          </p:cNvPr>
          <p:cNvSpPr>
            <a:spLocks noGrp="1"/>
          </p:cNvSpPr>
          <p:nvPr>
            <p:ph type="body" sz="quarter" idx="11"/>
          </p:nvPr>
        </p:nvSpPr>
        <p:spPr>
          <a:xfrm>
            <a:off x="536862" y="1323287"/>
            <a:ext cx="5425440" cy="3409950"/>
          </a:xfrm>
        </p:spPr>
        <p:txBody>
          <a:bodyPr/>
          <a:lstStyle/>
          <a:p>
            <a:pPr lvl="0" fontAlgn="ctr">
              <a:buClr>
                <a:srgbClr val="E9008B"/>
              </a:buClr>
              <a:buFont typeface="+mj-lt"/>
              <a:buAutoNum type="arabicPeriod"/>
              <a:defRPr/>
            </a:pPr>
            <a:r>
              <a:rPr lang="en-US" sz="1200" dirty="0">
                <a:solidFill>
                  <a:srgbClr val="FFFFFF"/>
                </a:solidFill>
                <a:latin typeface="Calibri" panose="020F0502020204030204"/>
              </a:rPr>
              <a:t>Pull the network cables from all DCs or otherwise disable</a:t>
            </a:r>
          </a:p>
          <a:p>
            <a:pPr>
              <a:buClr>
                <a:schemeClr val="accent2"/>
              </a:buClr>
              <a:buFont typeface="+mj-lt"/>
              <a:buAutoNum type="arabicPeriod"/>
              <a:defRPr/>
            </a:pPr>
            <a:r>
              <a:rPr lang="en-US" sz="1200" dirty="0">
                <a:solidFill>
                  <a:srgbClr val="FFFFFF"/>
                </a:solidFill>
              </a:rPr>
              <a:t>Connect DCs to be restored to a private network (oh yes - establish a global private VLAN)</a:t>
            </a:r>
          </a:p>
          <a:p>
            <a:pPr marL="0" lvl="0" indent="0">
              <a:buClrTx/>
              <a:buNone/>
              <a:defRPr/>
            </a:pPr>
            <a:r>
              <a:rPr lang="en-US" sz="1200" dirty="0">
                <a:solidFill>
                  <a:srgbClr val="FFFFFF"/>
                </a:solidFill>
                <a:latin typeface="Calibri" panose="020F0502020204030204"/>
              </a:rPr>
              <a:t>For each domain,</a:t>
            </a:r>
          </a:p>
          <a:p>
            <a:pPr lvl="1" fontAlgn="ctr">
              <a:buClr>
                <a:srgbClr val="429BE9"/>
              </a:buClr>
              <a:buFont typeface="+mj-lt"/>
              <a:buAutoNum type="arabicPeriod" startAt="3"/>
              <a:defRPr/>
            </a:pPr>
            <a:r>
              <a:rPr lang="en-US" sz="1200" dirty="0">
                <a:solidFill>
                  <a:srgbClr val="FFFFFF"/>
                </a:solidFill>
                <a:latin typeface="Calibri" panose="020F0502020204030204"/>
              </a:rPr>
              <a:t>Nonauthoritative restore of first writeable DC</a:t>
            </a:r>
          </a:p>
          <a:p>
            <a:pPr lvl="1" fontAlgn="ctr">
              <a:buClr>
                <a:srgbClr val="429BE9"/>
              </a:buClr>
              <a:buFont typeface="+mj-lt"/>
              <a:buAutoNum type="arabicPeriod" startAt="3"/>
              <a:defRPr/>
            </a:pPr>
            <a:r>
              <a:rPr lang="en-US" sz="1200" dirty="0">
                <a:solidFill>
                  <a:srgbClr val="FFFFFF"/>
                </a:solidFill>
                <a:latin typeface="Calibri" panose="020F0502020204030204"/>
              </a:rPr>
              <a:t>Auth restore of SYSVOL on that DC</a:t>
            </a:r>
          </a:p>
          <a:p>
            <a:pPr lvl="1" fontAlgn="ctr">
              <a:buClr>
                <a:srgbClr val="429BE9"/>
              </a:buClr>
              <a:buFont typeface="+mj-lt"/>
              <a:buAutoNum type="arabicPeriod" startAt="3"/>
              <a:defRPr/>
            </a:pPr>
            <a:r>
              <a:rPr lang="en-US" sz="1200" dirty="0">
                <a:solidFill>
                  <a:srgbClr val="FFFFFF"/>
                </a:solidFill>
                <a:latin typeface="Calibri" panose="020F0502020204030204"/>
              </a:rPr>
              <a:t>Look for malware, etc. Forensic analysis: is it safe to continue?</a:t>
            </a:r>
          </a:p>
          <a:p>
            <a:pPr lvl="1" fontAlgn="ctr">
              <a:buClr>
                <a:srgbClr val="429BE9"/>
              </a:buClr>
              <a:buFont typeface="+mj-lt"/>
              <a:buAutoNum type="arabicPeriod" startAt="3"/>
              <a:defRPr/>
            </a:pPr>
            <a:r>
              <a:rPr lang="en-US" sz="1200" dirty="0">
                <a:solidFill>
                  <a:srgbClr val="FFFFFF"/>
                </a:solidFill>
                <a:latin typeface="Calibri" panose="020F0502020204030204"/>
              </a:rPr>
              <a:t>Reset all admin account passwords</a:t>
            </a:r>
          </a:p>
          <a:p>
            <a:pPr lvl="1" fontAlgn="ctr">
              <a:buClr>
                <a:srgbClr val="429BE9"/>
              </a:buClr>
              <a:buFont typeface="+mj-lt"/>
              <a:buAutoNum type="arabicPeriod" startAt="3"/>
              <a:defRPr/>
            </a:pPr>
            <a:r>
              <a:rPr lang="en-US" sz="1200" dirty="0">
                <a:solidFill>
                  <a:srgbClr val="FFFFFF"/>
                </a:solidFill>
                <a:latin typeface="Calibri" panose="020F0502020204030204"/>
              </a:rPr>
              <a:t>Seize FSMOs</a:t>
            </a:r>
          </a:p>
          <a:p>
            <a:pPr lvl="1" fontAlgn="ctr">
              <a:buClr>
                <a:srgbClr val="429BE9"/>
              </a:buClr>
              <a:buFont typeface="+mj-lt"/>
              <a:buAutoNum type="arabicPeriod" startAt="3"/>
              <a:defRPr/>
            </a:pPr>
            <a:r>
              <a:rPr lang="en-US" sz="1200" dirty="0">
                <a:solidFill>
                  <a:srgbClr val="FFFFFF"/>
                </a:solidFill>
                <a:latin typeface="Calibri" panose="020F0502020204030204"/>
              </a:rPr>
              <a:t>Metadata cleanup of all writeable DCs except for targeted seed forest DCs</a:t>
            </a:r>
          </a:p>
          <a:p>
            <a:pPr lvl="1" fontAlgn="ctr">
              <a:buClr>
                <a:srgbClr val="429BE9"/>
              </a:buClr>
              <a:buFont typeface="+mj-lt"/>
              <a:buAutoNum type="arabicPeriod" startAt="3"/>
              <a:defRPr/>
            </a:pPr>
            <a:r>
              <a:rPr lang="en-US" sz="1200" dirty="0">
                <a:solidFill>
                  <a:srgbClr val="FFFFFF"/>
                </a:solidFill>
                <a:latin typeface="Calibri" panose="020F0502020204030204"/>
              </a:rPr>
              <a:t>Configure DNS on the forest root DC</a:t>
            </a:r>
          </a:p>
          <a:p>
            <a:pPr lvl="1" fontAlgn="ctr">
              <a:buClr>
                <a:srgbClr val="429BE9"/>
              </a:buClr>
              <a:buFont typeface="+mj-lt"/>
              <a:buAutoNum type="arabicPeriod" startAt="3"/>
              <a:defRPr/>
            </a:pPr>
            <a:r>
              <a:rPr lang="en-US" sz="1200" dirty="0">
                <a:solidFill>
                  <a:srgbClr val="FFFFFF"/>
                </a:solidFill>
                <a:latin typeface="Calibri" panose="020F0502020204030204"/>
              </a:rPr>
              <a:t>Remove the global catalog from each DC. </a:t>
            </a:r>
          </a:p>
          <a:p>
            <a:pPr marL="623888" lvl="1" fontAlgn="ctr">
              <a:buNone/>
              <a:defRPr/>
            </a:pPr>
            <a:r>
              <a:rPr lang="en-US" sz="1200" dirty="0">
                <a:solidFill>
                  <a:srgbClr val="FFFFFF"/>
                </a:solidFill>
                <a:latin typeface="Calibri" panose="020F0502020204030204"/>
              </a:rPr>
              <a:t>&lt;Wait for GC to </a:t>
            </a:r>
            <a:r>
              <a:rPr lang="en-US" sz="1200" dirty="0" err="1">
                <a:solidFill>
                  <a:srgbClr val="FFFFFF"/>
                </a:solidFill>
                <a:latin typeface="Calibri" panose="020F0502020204030204"/>
              </a:rPr>
              <a:t>unhost</a:t>
            </a:r>
            <a:r>
              <a:rPr lang="en-US" sz="1200" dirty="0">
                <a:solidFill>
                  <a:srgbClr val="FFFFFF"/>
                </a:solidFill>
                <a:latin typeface="Calibri" panose="020F0502020204030204"/>
              </a:rPr>
              <a:t>…&gt;</a:t>
            </a:r>
          </a:p>
          <a:p>
            <a:pPr lvl="0" fontAlgn="ctr">
              <a:buClr>
                <a:srgbClr val="E9008B"/>
              </a:buClr>
              <a:buFont typeface="+mj-lt"/>
              <a:buAutoNum type="arabicPeriod" startAt="11"/>
              <a:defRPr/>
            </a:pPr>
            <a:r>
              <a:rPr lang="en-US" sz="1200" dirty="0">
                <a:solidFill>
                  <a:srgbClr val="FFFFFF"/>
                </a:solidFill>
                <a:latin typeface="Calibri" panose="020F0502020204030204"/>
              </a:rPr>
              <a:t>Delete DNS NS records of DCs that no longer exist</a:t>
            </a:r>
          </a:p>
          <a:p>
            <a:pPr lvl="0" fontAlgn="ctr">
              <a:buClr>
                <a:srgbClr val="E9008B"/>
              </a:buClr>
              <a:buFont typeface="+mj-lt"/>
              <a:buAutoNum type="arabicPeriod" startAt="11"/>
              <a:defRPr/>
            </a:pPr>
            <a:r>
              <a:rPr lang="en-US" sz="1200" dirty="0">
                <a:solidFill>
                  <a:srgbClr val="FFFFFF"/>
                </a:solidFill>
                <a:latin typeface="Calibri" panose="020F0502020204030204"/>
              </a:rPr>
              <a:t>Delete DNS SRV records of DCs that no longer exist</a:t>
            </a:r>
          </a:p>
          <a:p>
            <a:pPr lvl="0" fontAlgn="ctr">
              <a:buClr>
                <a:srgbClr val="E9008B"/>
              </a:buClr>
              <a:buFont typeface="+mj-lt"/>
              <a:buAutoNum type="arabicPeriod" startAt="11"/>
              <a:defRPr/>
            </a:pPr>
            <a:r>
              <a:rPr lang="en-US" sz="1200" dirty="0">
                <a:solidFill>
                  <a:srgbClr val="FFFFFF"/>
                </a:solidFill>
                <a:latin typeface="Calibri" panose="020F0502020204030204"/>
              </a:rPr>
              <a:t>Raise the RID pool by 100K</a:t>
            </a:r>
          </a:p>
          <a:p>
            <a:pPr lvl="0" fontAlgn="ctr">
              <a:buClr>
                <a:srgbClr val="E9008B"/>
              </a:buClr>
              <a:buFont typeface="+mj-lt"/>
              <a:buAutoNum type="arabicPeriod" startAt="11"/>
              <a:defRPr/>
            </a:pPr>
            <a:r>
              <a:rPr lang="en-US" sz="1200" dirty="0">
                <a:solidFill>
                  <a:srgbClr val="FFFFFF"/>
                </a:solidFill>
                <a:latin typeface="Calibri" panose="020F0502020204030204"/>
              </a:rPr>
              <a:t>Invalidate the current RID pool</a:t>
            </a:r>
          </a:p>
          <a:p>
            <a:pPr lvl="0" fontAlgn="ctr">
              <a:buClr>
                <a:srgbClr val="E9008B"/>
              </a:buClr>
              <a:buFont typeface="+mj-lt"/>
              <a:buAutoNum type="arabicPeriod" startAt="11"/>
              <a:defRPr/>
            </a:pPr>
            <a:r>
              <a:rPr lang="en-US" sz="1200" dirty="0">
                <a:solidFill>
                  <a:srgbClr val="FFFFFF"/>
                </a:solidFill>
                <a:latin typeface="Calibri" panose="020F0502020204030204"/>
              </a:rPr>
              <a:t>Reset the computer account of the root DC twice</a:t>
            </a:r>
          </a:p>
          <a:p>
            <a:pPr lvl="0" fontAlgn="ctr">
              <a:buClr>
                <a:srgbClr val="E9008B"/>
              </a:buClr>
              <a:buFont typeface="+mj-lt"/>
              <a:buAutoNum type="arabicPeriod" startAt="11"/>
              <a:defRPr/>
            </a:pPr>
            <a:r>
              <a:rPr lang="en-US" sz="1200" dirty="0">
                <a:solidFill>
                  <a:srgbClr val="FFFFFF"/>
                </a:solidFill>
                <a:latin typeface="Calibri" panose="020F0502020204030204"/>
              </a:rPr>
              <a:t>Reset </a:t>
            </a:r>
            <a:r>
              <a:rPr lang="en-US" sz="1200" dirty="0" err="1">
                <a:solidFill>
                  <a:srgbClr val="FFFFFF"/>
                </a:solidFill>
                <a:latin typeface="Calibri" panose="020F0502020204030204"/>
              </a:rPr>
              <a:t>krbtgt</a:t>
            </a:r>
            <a:r>
              <a:rPr lang="en-US" sz="1200" dirty="0">
                <a:solidFill>
                  <a:srgbClr val="FFFFFF"/>
                </a:solidFill>
                <a:latin typeface="Calibri" panose="020F0502020204030204"/>
              </a:rPr>
              <a:t> account twice</a:t>
            </a:r>
          </a:p>
          <a:p>
            <a:pPr marL="457200" lvl="1" indent="0">
              <a:buClrTx/>
              <a:buNone/>
              <a:defRPr/>
            </a:pPr>
            <a:r>
              <a:rPr lang="en-US" sz="1200" dirty="0">
                <a:solidFill>
                  <a:srgbClr val="FFFFFF"/>
                </a:solidFill>
                <a:latin typeface="Calibri" panose="020F0502020204030204"/>
              </a:rPr>
              <a:t>&lt;seed forest at this point&gt;</a:t>
            </a:r>
          </a:p>
        </p:txBody>
      </p:sp>
      <p:sp>
        <p:nvSpPr>
          <p:cNvPr id="6" name="Text Placeholder 2">
            <a:extLst>
              <a:ext uri="{FF2B5EF4-FFF2-40B4-BE49-F238E27FC236}">
                <a16:creationId xmlns:a16="http://schemas.microsoft.com/office/drawing/2014/main" id="{7B8FD45B-4FD7-45DF-AD5F-1CB426CF83A4}"/>
              </a:ext>
            </a:extLst>
          </p:cNvPr>
          <p:cNvSpPr txBox="1">
            <a:spLocks/>
          </p:cNvSpPr>
          <p:nvPr/>
        </p:nvSpPr>
        <p:spPr>
          <a:xfrm>
            <a:off x="6465221" y="1351173"/>
            <a:ext cx="5425440" cy="4898501"/>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808184"/>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chemeClr val="bg2">
                  <a:lumMod val="90000"/>
                </a:schemeClr>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17"/>
              <a:tabLst/>
              <a:defRPr/>
            </a:pPr>
            <a:r>
              <a:rPr kumimoji="0" lang="en-US" sz="1200" b="0" i="0" u="none" strike="noStrike" kern="1200" cap="none" spc="0" normalizeH="0" baseline="0" noProof="0" dirty="0">
                <a:ln>
                  <a:noFill/>
                </a:ln>
                <a:solidFill>
                  <a:srgbClr val="FFFFFF"/>
                </a:solidFill>
                <a:effectLst/>
                <a:uLnTx/>
                <a:uFillTx/>
              </a:rPr>
              <a:t>Configure Windows Time</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17"/>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Verify replication health</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17"/>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Add GC to a DC for each OS version in each domain</a:t>
            </a:r>
          </a:p>
          <a:p>
            <a:pPr marL="457200" marR="0" lvl="1" indent="0" algn="l" defTabSz="914400" rtl="0" eaLnBrk="1" fontAlgn="ctr"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&lt;Wait for GCs to host…&gt;</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20"/>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Take a backup of all DCs in the seed forest</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20"/>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Create an IFM package for each OS version, in each domain, your DCs are running</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20"/>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Build out seed forest with additional DCs to support Tier 0 / Tier 1 operations:</a:t>
            </a:r>
          </a:p>
          <a:p>
            <a:pPr marL="233363" marR="0" lvl="0" indent="0" algn="l" defTabSz="914400" rtl="0" eaLnBrk="1" fontAlgn="ctr"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For each DC to be repromoted into the seed forest,</a:t>
            </a:r>
          </a:p>
          <a:p>
            <a:pPr marL="685800" marR="0" lvl="1" indent="-228600" algn="l" defTabSz="914400" rtl="0" eaLnBrk="1" fontAlgn="ctr" latinLnBrk="0" hangingPunct="1">
              <a:lnSpc>
                <a:spcPct val="90000"/>
              </a:lnSpc>
              <a:spcBef>
                <a:spcPts val="500"/>
              </a:spcBef>
              <a:spcAft>
                <a:spcPts val="0"/>
              </a:spcAft>
              <a:buClr>
                <a:srgbClr val="429BE9"/>
              </a:buClr>
              <a:buSzTx/>
              <a:buFont typeface="+mj-lt"/>
              <a:buAutoNum type="arabicPeriod" startAt="23"/>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Clean up the (former) DC using /FORCEREMOVAL or rebuild OS</a:t>
            </a:r>
          </a:p>
          <a:p>
            <a:pPr marL="685800" marR="0" lvl="1" indent="-228600" algn="l" defTabSz="914400" rtl="0" eaLnBrk="1" fontAlgn="ctr" latinLnBrk="0" hangingPunct="1">
              <a:lnSpc>
                <a:spcPct val="90000"/>
              </a:lnSpc>
              <a:spcBef>
                <a:spcPts val="500"/>
              </a:spcBef>
              <a:spcAft>
                <a:spcPts val="0"/>
              </a:spcAft>
              <a:buClr>
                <a:srgbClr val="429BE9"/>
              </a:buClr>
              <a:buSzTx/>
              <a:buFont typeface="+mj-lt"/>
              <a:buAutoNum type="arabicPeriod" startAt="23"/>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Send IFM package to server</a:t>
            </a:r>
          </a:p>
          <a:p>
            <a:pPr marL="688975" marR="0" lvl="1" indent="0" algn="l" defTabSz="914400" rtl="0" eaLnBrk="1" fontAlgn="ctr" latinLnBrk="0" hangingPunct="1">
              <a:lnSpc>
                <a:spcPct val="90000"/>
              </a:lnSpc>
              <a:spcBef>
                <a:spcPts val="500"/>
              </a:spcBef>
              <a:spcAft>
                <a:spcPts val="0"/>
              </a:spcAft>
              <a:buClr>
                <a:srgbClr val="429BE9"/>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 &lt;Wait&gt;</a:t>
            </a:r>
          </a:p>
          <a:p>
            <a:pPr marL="685800" marR="0" lvl="1" indent="-228600" algn="l" defTabSz="914400" rtl="0" eaLnBrk="1" fontAlgn="ctr" latinLnBrk="0" hangingPunct="1">
              <a:lnSpc>
                <a:spcPct val="90000"/>
              </a:lnSpc>
              <a:spcBef>
                <a:spcPts val="500"/>
              </a:spcBef>
              <a:spcAft>
                <a:spcPts val="0"/>
              </a:spcAft>
              <a:buClr>
                <a:srgbClr val="429BE9"/>
              </a:buClr>
              <a:buSzTx/>
              <a:buFont typeface="+mj-lt"/>
              <a:buAutoNum type="arabicPeriod" startAt="25"/>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Take the DC off the public network and put it on the seed forest network.</a:t>
            </a:r>
          </a:p>
          <a:p>
            <a:pPr marL="685800" marR="0" lvl="1" indent="-228600" algn="l" defTabSz="914400" rtl="0" eaLnBrk="1" fontAlgn="ctr" latinLnBrk="0" hangingPunct="1">
              <a:lnSpc>
                <a:spcPct val="90000"/>
              </a:lnSpc>
              <a:spcBef>
                <a:spcPts val="500"/>
              </a:spcBef>
              <a:spcAft>
                <a:spcPts val="0"/>
              </a:spcAft>
              <a:buClr>
                <a:srgbClr val="429BE9"/>
              </a:buClr>
              <a:buSzTx/>
              <a:buFont typeface="+mj-lt"/>
              <a:buAutoNum type="arabicPeriod" startAt="25"/>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Run a DCPROMO IFM</a:t>
            </a:r>
            <a:br>
              <a:rPr kumimoji="0" lang="en-US" sz="1200" b="0" i="0" u="none" strike="noStrike" kern="1200" cap="none" spc="0" normalizeH="0" baseline="0" noProof="0" dirty="0">
                <a:ln>
                  <a:noFill/>
                </a:ln>
                <a:solidFill>
                  <a:srgbClr val="FFFFFF"/>
                </a:solidFill>
                <a:effectLst/>
                <a:uLnTx/>
                <a:uFillTx/>
                <a:latin typeface="Calibri" panose="020F0502020204030204"/>
              </a:rPr>
            </a:br>
            <a:endParaRPr kumimoji="0" lang="en-US" sz="1200" b="0" i="0" u="none" strike="noStrike" kern="1200" cap="none" spc="0" normalizeH="0" baseline="0" noProof="0" dirty="0">
              <a:ln>
                <a:noFill/>
              </a:ln>
              <a:solidFill>
                <a:srgbClr val="FFFFFF"/>
              </a:solidFill>
              <a:effectLst/>
              <a:uLnTx/>
              <a:uFillTx/>
              <a:latin typeface="Calibri" panose="020F0502020204030204"/>
            </a:endParaRPr>
          </a:p>
          <a:p>
            <a:pPr marL="233363" marR="0" lvl="0" indent="0" algn="l" defTabSz="914400" rtl="0" eaLnBrk="1" fontAlgn="ctr" latinLnBrk="0" hangingPunct="1">
              <a:lnSpc>
                <a:spcPct val="100000"/>
              </a:lnSpc>
              <a:spcBef>
                <a:spcPts val="0"/>
              </a:spcBef>
              <a:spcAft>
                <a:spcPts val="0"/>
              </a:spcAft>
              <a:buClr>
                <a:srgbClr val="E9008B"/>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&lt;Days pass…&gt;</a:t>
            </a:r>
          </a:p>
          <a:p>
            <a:pPr marL="233363" marR="0" lvl="0" indent="0" algn="l" defTabSz="914400" rtl="0" eaLnBrk="1" fontAlgn="ctr" latinLnBrk="0" hangingPunct="1">
              <a:lnSpc>
                <a:spcPct val="100000"/>
              </a:lnSpc>
              <a:spcBef>
                <a:spcPts val="0"/>
              </a:spcBef>
              <a:spcAft>
                <a:spcPts val="0"/>
              </a:spcAft>
              <a:buClr>
                <a:srgbClr val="E9008B"/>
              </a:buClr>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&lt;Large enough forest to support basic operations&gt;</a:t>
            </a:r>
            <a:endParaRPr kumimoji="0" lang="en-US" sz="1600" b="0" i="0" u="none" strike="noStrike" kern="1200" cap="none" spc="0" normalizeH="0" baseline="0" noProof="0" dirty="0">
              <a:ln>
                <a:noFill/>
              </a:ln>
              <a:solidFill>
                <a:srgbClr val="FFFFFF"/>
              </a:solidFill>
              <a:effectLst/>
              <a:uLnTx/>
              <a:uFillTx/>
              <a:latin typeface="Calibri" panose="020F0502020204030204"/>
            </a:endParaRP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27"/>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Verify health of the full forest</a:t>
            </a:r>
          </a:p>
          <a:p>
            <a:pPr marL="228600" marR="0" lvl="0" indent="-228600" algn="l" defTabSz="914400" rtl="0" eaLnBrk="1" fontAlgn="ctr" latinLnBrk="0" hangingPunct="1">
              <a:lnSpc>
                <a:spcPct val="90000"/>
              </a:lnSpc>
              <a:spcBef>
                <a:spcPts val="1000"/>
              </a:spcBef>
              <a:spcAft>
                <a:spcPts val="0"/>
              </a:spcAft>
              <a:buClr>
                <a:srgbClr val="E9008B"/>
              </a:buClr>
              <a:buSzTx/>
              <a:buFont typeface="+mj-lt"/>
              <a:buAutoNum type="arabicPeriod" startAt="27"/>
              <a:tabLst/>
              <a:defRPr/>
            </a:pPr>
            <a:r>
              <a:rPr kumimoji="0" lang="en-US" sz="1200" b="0" i="0" u="none" strike="noStrike" kern="1200" cap="none" spc="0" normalizeH="0" baseline="0" noProof="0" dirty="0">
                <a:ln>
                  <a:noFill/>
                </a:ln>
                <a:solidFill>
                  <a:srgbClr val="FFFFFF"/>
                </a:solidFill>
                <a:effectLst/>
                <a:uLnTx/>
                <a:uFillTx/>
                <a:latin typeface="Calibri" panose="020F0502020204030204"/>
              </a:rPr>
              <a:t>Move restored forest to the corporate network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ndParaRPr>
          </a:p>
        </p:txBody>
      </p:sp>
      <p:pic>
        <p:nvPicPr>
          <p:cNvPr id="7" name="Picture 6">
            <a:extLst>
              <a:ext uri="{FF2B5EF4-FFF2-40B4-BE49-F238E27FC236}">
                <a16:creationId xmlns:a16="http://schemas.microsoft.com/office/drawing/2014/main" id="{4BC930FF-1DDB-4174-B674-E2FCD443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9" y="2786878"/>
            <a:ext cx="345844" cy="345333"/>
          </a:xfrm>
          <a:prstGeom prst="rect">
            <a:avLst/>
          </a:prstGeom>
        </p:spPr>
      </p:pic>
      <p:pic>
        <p:nvPicPr>
          <p:cNvPr id="8" name="Picture 7">
            <a:extLst>
              <a:ext uri="{FF2B5EF4-FFF2-40B4-BE49-F238E27FC236}">
                <a16:creationId xmlns:a16="http://schemas.microsoft.com/office/drawing/2014/main" id="{54667DF6-830A-488B-98F2-BABC8E5E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9" y="3949203"/>
            <a:ext cx="345844" cy="345333"/>
          </a:xfrm>
          <a:prstGeom prst="rect">
            <a:avLst/>
          </a:prstGeom>
        </p:spPr>
      </p:pic>
      <p:pic>
        <p:nvPicPr>
          <p:cNvPr id="9" name="Picture 8">
            <a:extLst>
              <a:ext uri="{FF2B5EF4-FFF2-40B4-BE49-F238E27FC236}">
                <a16:creationId xmlns:a16="http://schemas.microsoft.com/office/drawing/2014/main" id="{9477149B-26B1-4DC6-BE7C-18EF8D9B2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968" y="3557367"/>
            <a:ext cx="345844" cy="345333"/>
          </a:xfrm>
          <a:prstGeom prst="rect">
            <a:avLst/>
          </a:prstGeom>
        </p:spPr>
      </p:pic>
      <p:pic>
        <p:nvPicPr>
          <p:cNvPr id="10" name="Picture 9">
            <a:extLst>
              <a:ext uri="{FF2B5EF4-FFF2-40B4-BE49-F238E27FC236}">
                <a16:creationId xmlns:a16="http://schemas.microsoft.com/office/drawing/2014/main" id="{40AD4FCE-3EA5-4412-B6E2-8BB31DF57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784" y="1990154"/>
            <a:ext cx="345844" cy="345333"/>
          </a:xfrm>
          <a:prstGeom prst="rect">
            <a:avLst/>
          </a:prstGeom>
        </p:spPr>
      </p:pic>
      <p:pic>
        <p:nvPicPr>
          <p:cNvPr id="11" name="Picture 10">
            <a:extLst>
              <a:ext uri="{FF2B5EF4-FFF2-40B4-BE49-F238E27FC236}">
                <a16:creationId xmlns:a16="http://schemas.microsoft.com/office/drawing/2014/main" id="{ADB2D2A5-EDA7-4031-A4E7-356CC2238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582" y="3557367"/>
            <a:ext cx="345844" cy="345333"/>
          </a:xfrm>
          <a:prstGeom prst="rect">
            <a:avLst/>
          </a:prstGeom>
        </p:spPr>
      </p:pic>
    </p:spTree>
    <p:extLst>
      <p:ext uri="{BB962C8B-B14F-4D97-AF65-F5344CB8AC3E}">
        <p14:creationId xmlns:p14="http://schemas.microsoft.com/office/powerpoint/2010/main" val="163658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915F-A445-2B81-DA96-B5A1586283ED}"/>
              </a:ext>
            </a:extLst>
          </p:cNvPr>
          <p:cNvSpPr>
            <a:spLocks noGrp="1"/>
          </p:cNvSpPr>
          <p:nvPr>
            <p:ph type="title"/>
          </p:nvPr>
        </p:nvSpPr>
        <p:spPr>
          <a:xfrm>
            <a:off x="443345" y="430061"/>
            <a:ext cx="10515600" cy="743101"/>
          </a:xfrm>
        </p:spPr>
        <p:txBody>
          <a:bodyPr/>
          <a:lstStyle/>
          <a:p>
            <a:r>
              <a:rPr lang="en-US" sz="3200" dirty="0">
                <a:solidFill>
                  <a:srgbClr val="429BE9"/>
                </a:solidFill>
                <a:latin typeface="Helvetica" pitchFamily="2" charset="0"/>
              </a:rPr>
              <a:t>You can’t outwit/outplay/outlast it unfortunately…</a:t>
            </a:r>
            <a:endParaRPr lang="en-US" sz="3200" dirty="0">
              <a:latin typeface="Helvetica" pitchFamily="2" charset="0"/>
            </a:endParaRPr>
          </a:p>
        </p:txBody>
      </p:sp>
      <p:sp>
        <p:nvSpPr>
          <p:cNvPr id="3" name="Rectangle 2">
            <a:extLst>
              <a:ext uri="{FF2B5EF4-FFF2-40B4-BE49-F238E27FC236}">
                <a16:creationId xmlns:a16="http://schemas.microsoft.com/office/drawing/2014/main" id="{DE346D01-FC0B-C96B-5E53-F1C9CA626966}"/>
              </a:ext>
            </a:extLst>
          </p:cNvPr>
          <p:cNvSpPr/>
          <p:nvPr/>
        </p:nvSpPr>
        <p:spPr>
          <a:xfrm>
            <a:off x="1434136" y="3215161"/>
            <a:ext cx="1718678" cy="2167986"/>
          </a:xfrm>
          <a:prstGeom prst="rect">
            <a:avLst/>
          </a:prstGeom>
          <a:solidFill>
            <a:schemeClr val="accent2"/>
          </a:solidFill>
          <a:ln>
            <a:solidFill>
              <a:srgbClr val="0A2340"/>
            </a:solidFill>
          </a:ln>
          <a:effectLst>
            <a:outerShdw blurRad="50800" dist="50800" dir="5400000" algn="ctr" rotWithShape="0">
              <a:srgbClr val="000000">
                <a:alpha val="50000"/>
              </a:srgbClr>
            </a:outerShdw>
          </a:effectLst>
        </p:spPr>
        <p:txBody>
          <a:bodyPr rtlCol="0" anchor="ctr"/>
          <a:lstStyle/>
          <a:p>
            <a:pPr algn="ctr"/>
            <a:r>
              <a:rPr lang="en-US" sz="1600" kern="0">
                <a:solidFill>
                  <a:srgbClr val="FFFFFF"/>
                </a:solidFill>
                <a:latin typeface="Helvetica" pitchFamily="2" charset="0"/>
              </a:rPr>
              <a:t>Operating</a:t>
            </a:r>
          </a:p>
          <a:p>
            <a:pPr algn="ctr"/>
            <a:r>
              <a:rPr lang="en-US" sz="1600" kern="0">
                <a:solidFill>
                  <a:srgbClr val="FFFFFF"/>
                </a:solidFill>
                <a:latin typeface="Helvetica" pitchFamily="2" charset="0"/>
              </a:rPr>
              <a:t>System</a:t>
            </a:r>
          </a:p>
        </p:txBody>
      </p:sp>
      <p:sp>
        <p:nvSpPr>
          <p:cNvPr id="4" name="Rectangle 3">
            <a:extLst>
              <a:ext uri="{FF2B5EF4-FFF2-40B4-BE49-F238E27FC236}">
                <a16:creationId xmlns:a16="http://schemas.microsoft.com/office/drawing/2014/main" id="{5351E463-4A51-B7A7-4D1B-87259497B1A2}"/>
              </a:ext>
            </a:extLst>
          </p:cNvPr>
          <p:cNvSpPr/>
          <p:nvPr/>
        </p:nvSpPr>
        <p:spPr>
          <a:xfrm>
            <a:off x="1434135" y="2653492"/>
            <a:ext cx="1724628" cy="226158"/>
          </a:xfrm>
          <a:prstGeom prst="rect">
            <a:avLst/>
          </a:prstGeom>
          <a:solidFill>
            <a:schemeClr val="accent4"/>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Active Directory</a:t>
            </a:r>
          </a:p>
        </p:txBody>
      </p:sp>
      <p:sp>
        <p:nvSpPr>
          <p:cNvPr id="5" name="Rectangle 4">
            <a:extLst>
              <a:ext uri="{FF2B5EF4-FFF2-40B4-BE49-F238E27FC236}">
                <a16:creationId xmlns:a16="http://schemas.microsoft.com/office/drawing/2014/main" id="{705C1101-C18A-5287-C60A-B1F3D3DC88A7}"/>
              </a:ext>
            </a:extLst>
          </p:cNvPr>
          <p:cNvSpPr/>
          <p:nvPr/>
        </p:nvSpPr>
        <p:spPr>
          <a:xfrm>
            <a:off x="1434135" y="2940328"/>
            <a:ext cx="1724628" cy="226158"/>
          </a:xfrm>
          <a:prstGeom prst="rect">
            <a:avLst/>
          </a:prstGeom>
          <a:solidFill>
            <a:schemeClr val="accent3"/>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Boot File</a:t>
            </a:r>
          </a:p>
        </p:txBody>
      </p:sp>
      <p:pic>
        <p:nvPicPr>
          <p:cNvPr id="8" name="Picture 7" descr="Text&#10;&#10;Description automatically generated">
            <a:extLst>
              <a:ext uri="{FF2B5EF4-FFF2-40B4-BE49-F238E27FC236}">
                <a16:creationId xmlns:a16="http://schemas.microsoft.com/office/drawing/2014/main" id="{1A49A65D-BA36-986D-FF89-3A422B53BB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4711" y="2803724"/>
            <a:ext cx="3303089" cy="1855397"/>
          </a:xfrm>
          <a:prstGeom prst="rect">
            <a:avLst/>
          </a:prstGeom>
        </p:spPr>
      </p:pic>
      <p:sp>
        <p:nvSpPr>
          <p:cNvPr id="9" name="Pentagon 8">
            <a:extLst>
              <a:ext uri="{FF2B5EF4-FFF2-40B4-BE49-F238E27FC236}">
                <a16:creationId xmlns:a16="http://schemas.microsoft.com/office/drawing/2014/main" id="{64F217D3-90E8-8E13-06AB-091CAC9FC702}"/>
              </a:ext>
            </a:extLst>
          </p:cNvPr>
          <p:cNvSpPr/>
          <p:nvPr/>
        </p:nvSpPr>
        <p:spPr>
          <a:xfrm>
            <a:off x="1434135" y="1827041"/>
            <a:ext cx="2052021" cy="459405"/>
          </a:xfrm>
          <a:prstGeom prst="homePlate">
            <a:avLst/>
          </a:prstGeom>
          <a:gradFill flip="none" rotWithShape="1">
            <a:gsLst>
              <a:gs pos="0">
                <a:srgbClr val="FF2B27"/>
              </a:gs>
              <a:gs pos="10000">
                <a:srgbClr val="FF2B27"/>
              </a:gs>
              <a:gs pos="90000">
                <a:srgbClr val="FF00A9"/>
              </a:gs>
              <a:gs pos="100000">
                <a:srgbClr val="FF00A9"/>
              </a:gs>
            </a:gsLst>
            <a:lin ang="0" scaled="1"/>
            <a:tileRect/>
          </a:gra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Before an attack</a:t>
            </a:r>
          </a:p>
        </p:txBody>
      </p:sp>
      <p:sp>
        <p:nvSpPr>
          <p:cNvPr id="10" name="Chevron 9">
            <a:extLst>
              <a:ext uri="{FF2B5EF4-FFF2-40B4-BE49-F238E27FC236}">
                <a16:creationId xmlns:a16="http://schemas.microsoft.com/office/drawing/2014/main" id="{FFBDED01-F02C-7CF2-9C65-1801A07DF538}"/>
              </a:ext>
            </a:extLst>
          </p:cNvPr>
          <p:cNvSpPr/>
          <p:nvPr/>
        </p:nvSpPr>
        <p:spPr>
          <a:xfrm>
            <a:off x="7034711" y="1825912"/>
            <a:ext cx="2157856" cy="461665"/>
          </a:xfrm>
          <a:prstGeom prst="chevron">
            <a:avLst/>
          </a:prstGeom>
          <a:gradFill flip="none" rotWithShape="1">
            <a:gsLst>
              <a:gs pos="0">
                <a:srgbClr val="FF2B27"/>
              </a:gs>
              <a:gs pos="10000">
                <a:srgbClr val="FF2B27"/>
              </a:gs>
              <a:gs pos="90000">
                <a:srgbClr val="FF00A9"/>
              </a:gs>
              <a:gs pos="100000">
                <a:srgbClr val="FF00A9"/>
              </a:gs>
            </a:gsLst>
            <a:lin ang="0" scaled="1"/>
            <a:tileRect/>
          </a:gra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FFFF"/>
                </a:solidFill>
                <a:latin typeface="Helvetica" pitchFamily="2" charset="0"/>
              </a:rPr>
              <a:t>After an attack</a:t>
            </a:r>
          </a:p>
        </p:txBody>
      </p:sp>
      <p:pic>
        <p:nvPicPr>
          <p:cNvPr id="11" name="Picture 10" descr="Graphical user interface, text, application, Word, email&#10;&#10;Description automatically generated">
            <a:extLst>
              <a:ext uri="{FF2B5EF4-FFF2-40B4-BE49-F238E27FC236}">
                <a16:creationId xmlns:a16="http://schemas.microsoft.com/office/drawing/2014/main" id="{40B8370B-0F1B-5FEC-A167-D260DC938221}"/>
              </a:ext>
            </a:extLst>
          </p:cNvPr>
          <p:cNvPicPr>
            <a:picLocks noChangeAspect="1"/>
          </p:cNvPicPr>
          <p:nvPr/>
        </p:nvPicPr>
        <p:blipFill>
          <a:blip r:embed="rId3"/>
          <a:stretch>
            <a:fillRect/>
          </a:stretch>
        </p:blipFill>
        <p:spPr>
          <a:xfrm>
            <a:off x="8901951" y="3371455"/>
            <a:ext cx="2871698" cy="1855398"/>
          </a:xfrm>
          <a:prstGeom prst="rect">
            <a:avLst/>
          </a:prstGeom>
          <a:effectLst>
            <a:outerShdw blurRad="50800" dist="38100" dir="2700000" algn="tl" rotWithShape="0">
              <a:prstClr val="black">
                <a:alpha val="40000"/>
              </a:prstClr>
            </a:outerShdw>
          </a:effectLst>
        </p:spPr>
      </p:pic>
      <p:sp>
        <p:nvSpPr>
          <p:cNvPr id="12" name="Rounded Rectangle 11">
            <a:extLst>
              <a:ext uri="{FF2B5EF4-FFF2-40B4-BE49-F238E27FC236}">
                <a16:creationId xmlns:a16="http://schemas.microsoft.com/office/drawing/2014/main" id="{DA3F5B4C-6EC7-C354-8F08-98C748634773}"/>
              </a:ext>
            </a:extLst>
          </p:cNvPr>
          <p:cNvSpPr/>
          <p:nvPr/>
        </p:nvSpPr>
        <p:spPr>
          <a:xfrm rot="19767751">
            <a:off x="9166857" y="4080948"/>
            <a:ext cx="2440633" cy="5650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Too hard and or too slow</a:t>
            </a:r>
          </a:p>
        </p:txBody>
      </p:sp>
      <p:sp>
        <p:nvSpPr>
          <p:cNvPr id="13" name="Curved Up Arrow 12">
            <a:extLst>
              <a:ext uri="{FF2B5EF4-FFF2-40B4-BE49-F238E27FC236}">
                <a16:creationId xmlns:a16="http://schemas.microsoft.com/office/drawing/2014/main" id="{BA1BC624-E668-1A63-BB3A-6CA4D37A6345}"/>
              </a:ext>
            </a:extLst>
          </p:cNvPr>
          <p:cNvSpPr/>
          <p:nvPr/>
        </p:nvSpPr>
        <p:spPr>
          <a:xfrm rot="10800000" flipV="1">
            <a:off x="2768600" y="5504698"/>
            <a:ext cx="6133351" cy="92324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DFBBF11-3B95-FC7C-CF3A-B88896BE4394}"/>
              </a:ext>
            </a:extLst>
          </p:cNvPr>
          <p:cNvSpPr txBox="1"/>
          <p:nvPr/>
        </p:nvSpPr>
        <p:spPr>
          <a:xfrm>
            <a:off x="3356014" y="5643153"/>
            <a:ext cx="5229186" cy="646331"/>
          </a:xfrm>
          <a:prstGeom prst="rect">
            <a:avLst/>
          </a:prstGeom>
          <a:noFill/>
        </p:spPr>
        <p:txBody>
          <a:bodyPr wrap="square" rtlCol="0">
            <a:spAutoFit/>
          </a:bodyPr>
          <a:lstStyle/>
          <a:p>
            <a:pPr algn="ctr"/>
            <a:r>
              <a:rPr lang="en-US" dirty="0">
                <a:solidFill>
                  <a:schemeClr val="bg1"/>
                </a:solidFill>
              </a:rPr>
              <a:t>I’ll just revert to my backup from before the attack, before malware was on the AD</a:t>
            </a:r>
          </a:p>
        </p:txBody>
      </p:sp>
      <p:sp>
        <p:nvSpPr>
          <p:cNvPr id="15" name="Title 1">
            <a:extLst>
              <a:ext uri="{FF2B5EF4-FFF2-40B4-BE49-F238E27FC236}">
                <a16:creationId xmlns:a16="http://schemas.microsoft.com/office/drawing/2014/main" id="{B3E461D6-4FFD-BC05-8104-836E0C00803C}"/>
              </a:ext>
            </a:extLst>
          </p:cNvPr>
          <p:cNvSpPr txBox="1">
            <a:spLocks/>
          </p:cNvSpPr>
          <p:nvPr/>
        </p:nvSpPr>
        <p:spPr>
          <a:xfrm>
            <a:off x="3555225" y="2361084"/>
            <a:ext cx="3303088" cy="743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2000" dirty="0">
                <a:solidFill>
                  <a:srgbClr val="429BE9"/>
                </a:solidFill>
              </a:rPr>
              <a:t>What about dwell time?</a:t>
            </a:r>
          </a:p>
          <a:p>
            <a:endParaRPr lang="en-US" sz="2000" b="0" dirty="0"/>
          </a:p>
          <a:p>
            <a:r>
              <a:rPr lang="en-US" sz="1800" b="0" dirty="0"/>
              <a:t>Dwell time is ~20-200 days</a:t>
            </a:r>
          </a:p>
        </p:txBody>
      </p:sp>
      <p:sp>
        <p:nvSpPr>
          <p:cNvPr id="16" name="Title 1">
            <a:extLst>
              <a:ext uri="{FF2B5EF4-FFF2-40B4-BE49-F238E27FC236}">
                <a16:creationId xmlns:a16="http://schemas.microsoft.com/office/drawing/2014/main" id="{D4BFE671-6277-BE19-2D51-F56DECBC3A22}"/>
              </a:ext>
            </a:extLst>
          </p:cNvPr>
          <p:cNvSpPr txBox="1">
            <a:spLocks/>
          </p:cNvSpPr>
          <p:nvPr/>
        </p:nvSpPr>
        <p:spPr>
          <a:xfrm>
            <a:off x="3557063" y="4045158"/>
            <a:ext cx="3303088" cy="743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2000" dirty="0">
                <a:solidFill>
                  <a:srgbClr val="429BE9"/>
                </a:solidFill>
              </a:rPr>
              <a:t>What about the AD changes you won’t restore?</a:t>
            </a:r>
          </a:p>
          <a:p>
            <a:endParaRPr lang="en-US" sz="2000" b="0" dirty="0"/>
          </a:p>
          <a:p>
            <a:r>
              <a:rPr lang="en-US" sz="1800" b="0" dirty="0"/>
              <a:t>105k user AD makes 410k changes PER WEEK and they backup hourly</a:t>
            </a:r>
          </a:p>
        </p:txBody>
      </p:sp>
    </p:spTree>
    <p:extLst>
      <p:ext uri="{BB962C8B-B14F-4D97-AF65-F5344CB8AC3E}">
        <p14:creationId xmlns:p14="http://schemas.microsoft.com/office/powerpoint/2010/main" val="30968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2" grpId="0" animBg="1"/>
      <p:bldP spid="13" grpId="0" animBg="1"/>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2F7CF31-6B14-2A44-8E9E-E5AC24F79521}"/>
              </a:ext>
            </a:extLst>
          </p:cNvPr>
          <p:cNvSpPr/>
          <p:nvPr/>
        </p:nvSpPr>
        <p:spPr>
          <a:xfrm>
            <a:off x="7711843" y="3813038"/>
            <a:ext cx="1718678" cy="2167986"/>
          </a:xfrm>
          <a:prstGeom prst="rect">
            <a:avLst/>
          </a:prstGeom>
          <a:solidFill>
            <a:schemeClr val="accent2"/>
          </a:solidFill>
          <a:ln>
            <a:solidFill>
              <a:srgbClr val="0A2340"/>
            </a:solidFill>
          </a:ln>
          <a:effectLst>
            <a:outerShdw blurRad="50800" dist="50800" dir="5400000" algn="ctr" rotWithShape="0">
              <a:srgbClr val="000000">
                <a:alpha val="50000"/>
              </a:srgbClr>
            </a:outerShdw>
          </a:effectLst>
        </p:spPr>
        <p:txBody>
          <a:bodyPr rtlCol="0" anchor="ctr"/>
          <a:lstStyle/>
          <a:p>
            <a:pPr algn="ctr"/>
            <a:r>
              <a:rPr lang="en-US" sz="1600" kern="0">
                <a:solidFill>
                  <a:srgbClr val="FFFFFF"/>
                </a:solidFill>
                <a:latin typeface="Helvetica" pitchFamily="2" charset="0"/>
              </a:rPr>
              <a:t>Operating</a:t>
            </a:r>
          </a:p>
          <a:p>
            <a:pPr algn="ctr"/>
            <a:r>
              <a:rPr lang="en-US" sz="1600" kern="0">
                <a:solidFill>
                  <a:srgbClr val="FFFFFF"/>
                </a:solidFill>
                <a:latin typeface="Helvetica" pitchFamily="2" charset="0"/>
              </a:rPr>
              <a:t>System</a:t>
            </a:r>
          </a:p>
        </p:txBody>
      </p:sp>
      <p:sp>
        <p:nvSpPr>
          <p:cNvPr id="20" name="Left Brace 19">
            <a:extLst>
              <a:ext uri="{FF2B5EF4-FFF2-40B4-BE49-F238E27FC236}">
                <a16:creationId xmlns:a16="http://schemas.microsoft.com/office/drawing/2014/main" id="{40288407-052B-2D4A-B99A-DCC155AD73A8}"/>
              </a:ext>
            </a:extLst>
          </p:cNvPr>
          <p:cNvSpPr/>
          <p:nvPr/>
        </p:nvSpPr>
        <p:spPr>
          <a:xfrm>
            <a:off x="2506755" y="3781375"/>
            <a:ext cx="235007" cy="293331"/>
          </a:xfrm>
          <a:prstGeom prst="leftBrace">
            <a:avLst>
              <a:gd name="adj1" fmla="val 8333"/>
              <a:gd name="adj2" fmla="val 50679"/>
            </a:avLst>
          </a:prstGeom>
          <a:noFill/>
          <a:ln w="190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Source Sans Pro Light"/>
            </a:endParaRPr>
          </a:p>
        </p:txBody>
      </p:sp>
      <p:sp>
        <p:nvSpPr>
          <p:cNvPr id="34" name="Rectangle 33">
            <a:extLst>
              <a:ext uri="{FF2B5EF4-FFF2-40B4-BE49-F238E27FC236}">
                <a16:creationId xmlns:a16="http://schemas.microsoft.com/office/drawing/2014/main" id="{90915B79-33A2-6F4A-A5E0-10CBDC3B2A61}"/>
              </a:ext>
            </a:extLst>
          </p:cNvPr>
          <p:cNvSpPr/>
          <p:nvPr/>
        </p:nvSpPr>
        <p:spPr>
          <a:xfrm>
            <a:off x="9816112" y="1958180"/>
            <a:ext cx="1718679" cy="4022844"/>
          </a:xfrm>
          <a:prstGeom prst="rect">
            <a:avLst/>
          </a:prstGeom>
          <a:solidFill>
            <a:schemeClr val="accent2"/>
          </a:solidFill>
          <a:ln>
            <a:solidFill>
              <a:srgbClr val="0A234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FFFFFF"/>
                </a:solidFill>
                <a:effectLst/>
                <a:uLnTx/>
                <a:uFillTx/>
                <a:latin typeface="Helvetica" pitchFamily="2" charset="0"/>
              </a:rPr>
              <a:t>Operating system, </a:t>
            </a:r>
            <a:br>
              <a:rPr kumimoji="0" lang="en-US" sz="1600" i="0" u="none" strike="noStrike" kern="0" cap="none" spc="0" normalizeH="0" baseline="0" noProof="0">
                <a:ln>
                  <a:noFill/>
                </a:ln>
                <a:solidFill>
                  <a:srgbClr val="FFFFFF"/>
                </a:solidFill>
                <a:effectLst/>
                <a:uLnTx/>
                <a:uFillTx/>
                <a:latin typeface="Helvetica" pitchFamily="2" charset="0"/>
              </a:rPr>
            </a:br>
            <a:r>
              <a:rPr kumimoji="0" lang="en-US" sz="1600" i="0" u="none" strike="noStrike" kern="0" cap="none" spc="0" normalizeH="0" baseline="0" noProof="0">
                <a:ln>
                  <a:noFill/>
                </a:ln>
                <a:solidFill>
                  <a:srgbClr val="FFFFFF"/>
                </a:solidFill>
                <a:effectLst/>
                <a:uLnTx/>
                <a:uFillTx/>
                <a:latin typeface="Helvetica" pitchFamily="2" charset="0"/>
              </a:rPr>
              <a:t>other volumes</a:t>
            </a:r>
          </a:p>
        </p:txBody>
      </p:sp>
      <p:sp>
        <p:nvSpPr>
          <p:cNvPr id="21" name="Title 1">
            <a:extLst>
              <a:ext uri="{FF2B5EF4-FFF2-40B4-BE49-F238E27FC236}">
                <a16:creationId xmlns:a16="http://schemas.microsoft.com/office/drawing/2014/main" id="{AE1547AC-E817-6A4A-8F3B-DFC7C2E44AC3}"/>
              </a:ext>
            </a:extLst>
          </p:cNvPr>
          <p:cNvSpPr txBox="1">
            <a:spLocks/>
          </p:cNvSpPr>
          <p:nvPr/>
        </p:nvSpPr>
        <p:spPr>
          <a:xfrm>
            <a:off x="834668" y="2353286"/>
            <a:ext cx="6204594" cy="1089529"/>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dirty="0"/>
              <a:t>Semperis ADFR vs. other domain controller backups</a:t>
            </a:r>
            <a:endParaRPr lang="en-US" i="1" dirty="0"/>
          </a:p>
        </p:txBody>
      </p:sp>
      <p:sp>
        <p:nvSpPr>
          <p:cNvPr id="25" name="Rectangle 24">
            <a:extLst>
              <a:ext uri="{FF2B5EF4-FFF2-40B4-BE49-F238E27FC236}">
                <a16:creationId xmlns:a16="http://schemas.microsoft.com/office/drawing/2014/main" id="{42A86AAD-DBC3-834A-A816-48710D685B08}"/>
              </a:ext>
            </a:extLst>
          </p:cNvPr>
          <p:cNvSpPr/>
          <p:nvPr/>
        </p:nvSpPr>
        <p:spPr>
          <a:xfrm>
            <a:off x="-104489" y="1845112"/>
            <a:ext cx="856609" cy="588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5">
            <a:extLst>
              <a:ext uri="{FF2B5EF4-FFF2-40B4-BE49-F238E27FC236}">
                <a16:creationId xmlns:a16="http://schemas.microsoft.com/office/drawing/2014/main" id="{77222EA8-59BB-B148-BA74-B19118F28CE3}"/>
              </a:ext>
            </a:extLst>
          </p:cNvPr>
          <p:cNvSpPr txBox="1">
            <a:spLocks/>
          </p:cNvSpPr>
          <p:nvPr/>
        </p:nvSpPr>
        <p:spPr>
          <a:xfrm>
            <a:off x="834669" y="1714238"/>
            <a:ext cx="4318071"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a:gradFill>
                  <a:gsLst>
                    <a:gs pos="0">
                      <a:srgbClr val="E43D37"/>
                    </a:gs>
                    <a:gs pos="13000">
                      <a:srgbClr val="E43D37"/>
                    </a:gs>
                    <a:gs pos="44000">
                      <a:srgbClr val="E92B4F"/>
                    </a:gs>
                    <a:gs pos="73000">
                      <a:srgbClr val="E60781"/>
                    </a:gs>
                  </a:gsLst>
                  <a:lin ang="0" scaled="1"/>
                </a:gradFill>
                <a:latin typeface="Helvetica" pitchFamily="2" charset="0"/>
              </a:rPr>
              <a:t>BACKUP COMPARISON</a:t>
            </a:r>
          </a:p>
        </p:txBody>
      </p:sp>
      <p:sp>
        <p:nvSpPr>
          <p:cNvPr id="31" name="TextBox 30">
            <a:extLst>
              <a:ext uri="{FF2B5EF4-FFF2-40B4-BE49-F238E27FC236}">
                <a16:creationId xmlns:a16="http://schemas.microsoft.com/office/drawing/2014/main" id="{D7ABD7B8-06E0-6E4C-AB43-FA5768395491}"/>
              </a:ext>
            </a:extLst>
          </p:cNvPr>
          <p:cNvSpPr txBox="1"/>
          <p:nvPr/>
        </p:nvSpPr>
        <p:spPr>
          <a:xfrm>
            <a:off x="571482" y="4495089"/>
            <a:ext cx="6405921" cy="2062103"/>
          </a:xfrm>
          <a:prstGeom prst="rect">
            <a:avLst/>
          </a:prstGeom>
          <a:noFill/>
          <a:ln>
            <a:noFill/>
          </a:ln>
        </p:spPr>
        <p:txBody>
          <a:bodyPr wrap="none" rtlCol="0">
            <a:spAutoFit/>
          </a:bodyPr>
          <a:lstStyle/>
          <a:p>
            <a:pPr>
              <a:defRPr/>
            </a:pPr>
            <a:r>
              <a:rPr lang="en-US" sz="2000" b="1" kern="0" dirty="0">
                <a:solidFill>
                  <a:schemeClr val="accent4"/>
                </a:solidFill>
                <a:latin typeface="+mj-lt"/>
                <a:ea typeface="Source Sans Pro" panose="020B0503030403020204" pitchFamily="34" charset="0"/>
              </a:rPr>
              <a:t>ADFR backups</a:t>
            </a:r>
          </a:p>
          <a:p>
            <a:pPr>
              <a:defRPr/>
            </a:pPr>
            <a:r>
              <a:rPr lang="en-US" dirty="0">
                <a:solidFill>
                  <a:schemeClr val="accent4"/>
                </a:solidFill>
                <a:latin typeface="+mj-lt"/>
              </a:rPr>
              <a:t>✓   </a:t>
            </a:r>
            <a:r>
              <a:rPr lang="en-US" dirty="0">
                <a:solidFill>
                  <a:schemeClr val="bg1"/>
                </a:solidFill>
                <a:latin typeface="+mj-lt"/>
              </a:rPr>
              <a:t>Recover in 5 clicks in minutes or hours</a:t>
            </a:r>
          </a:p>
          <a:p>
            <a:pPr>
              <a:defRPr/>
            </a:pPr>
            <a:r>
              <a:rPr lang="en-US" dirty="0">
                <a:solidFill>
                  <a:schemeClr val="accent4"/>
                </a:solidFill>
                <a:latin typeface="+mj-lt"/>
              </a:rPr>
              <a:t>✓   </a:t>
            </a:r>
            <a:r>
              <a:rPr lang="en-US" kern="0" dirty="0">
                <a:solidFill>
                  <a:schemeClr val="bg1"/>
                </a:solidFill>
                <a:latin typeface="+mj-lt"/>
                <a:ea typeface="Source Sans Pro" panose="020B0503030403020204" pitchFamily="34" charset="0"/>
              </a:rPr>
              <a:t>Automate the 28 steps in Forest Recovery</a:t>
            </a:r>
            <a:endParaRPr lang="en-US" dirty="0">
              <a:solidFill>
                <a:schemeClr val="accent4"/>
              </a:solidFill>
              <a:latin typeface="+mj-lt"/>
            </a:endParaRPr>
          </a:p>
          <a:p>
            <a:pPr>
              <a:defRPr/>
            </a:pPr>
            <a:r>
              <a:rPr lang="en-US" dirty="0">
                <a:solidFill>
                  <a:schemeClr val="accent4"/>
                </a:solidFill>
                <a:latin typeface="+mj-lt"/>
              </a:rPr>
              <a:t>✓   </a:t>
            </a:r>
            <a:r>
              <a:rPr lang="en-US" kern="0" dirty="0">
                <a:solidFill>
                  <a:schemeClr val="bg1"/>
                </a:solidFill>
                <a:latin typeface="+mj-lt"/>
                <a:ea typeface="Source Sans Pro" panose="020B0503030403020204" pitchFamily="34" charset="0"/>
              </a:rPr>
              <a:t>Contain no OS </a:t>
            </a:r>
            <a:r>
              <a:rPr lang="en-US" kern="0" dirty="0">
                <a:solidFill>
                  <a:schemeClr val="bg1"/>
                </a:solidFill>
                <a:latin typeface="+mj-lt"/>
                <a:ea typeface="Source Sans Pro" panose="020B0503030403020204" pitchFamily="34" charset="0"/>
                <a:sym typeface="Wingdings" panose="05000000000000000000" pitchFamily="2" charset="2"/>
              </a:rPr>
              <a:t> </a:t>
            </a:r>
            <a:r>
              <a:rPr lang="en-US" kern="0" dirty="0">
                <a:solidFill>
                  <a:schemeClr val="bg1"/>
                </a:solidFill>
                <a:latin typeface="+mj-lt"/>
                <a:ea typeface="Source Sans Pro" panose="020B0503030403020204" pitchFamily="34" charset="0"/>
              </a:rPr>
              <a:t>no OS-resident malware in recovery</a:t>
            </a:r>
          </a:p>
          <a:p>
            <a:pPr>
              <a:defRPr/>
            </a:pPr>
            <a:r>
              <a:rPr lang="en-US" dirty="0">
                <a:solidFill>
                  <a:schemeClr val="accent4"/>
                </a:solidFill>
                <a:latin typeface="+mj-lt"/>
              </a:rPr>
              <a:t>✓   </a:t>
            </a:r>
            <a:r>
              <a:rPr lang="en-US" kern="0" dirty="0">
                <a:solidFill>
                  <a:schemeClr val="bg1"/>
                </a:solidFill>
                <a:latin typeface="+mj-lt"/>
                <a:ea typeface="Source Sans Pro" panose="020B0503030403020204" pitchFamily="34" charset="0"/>
              </a:rPr>
              <a:t>Remove dependence on source hardware </a:t>
            </a:r>
            <a:r>
              <a:rPr lang="en-US" kern="0" dirty="0">
                <a:solidFill>
                  <a:schemeClr val="bg1"/>
                </a:solidFill>
                <a:latin typeface="+mj-lt"/>
                <a:ea typeface="Source Sans Pro" panose="020B0503030403020204" pitchFamily="34" charset="0"/>
                <a:sym typeface="Wingdings" panose="05000000000000000000" pitchFamily="2" charset="2"/>
              </a:rPr>
              <a:t> recover anywhere</a:t>
            </a:r>
            <a:endParaRPr lang="en-US" kern="0" dirty="0">
              <a:solidFill>
                <a:schemeClr val="bg1"/>
              </a:solidFill>
              <a:latin typeface="+mj-lt"/>
              <a:ea typeface="Source Sans Pro" panose="020B0503030403020204" pitchFamily="34" charset="0"/>
            </a:endParaRPr>
          </a:p>
          <a:p>
            <a:pPr>
              <a:defRPr/>
            </a:pPr>
            <a:r>
              <a:rPr lang="en-US" dirty="0">
                <a:solidFill>
                  <a:schemeClr val="accent4"/>
                </a:solidFill>
                <a:latin typeface="+mj-lt"/>
              </a:rPr>
              <a:t>✓   </a:t>
            </a:r>
            <a:r>
              <a:rPr kumimoji="0" lang="en-US" u="none" strike="noStrike" kern="0" cap="none" spc="0" normalizeH="0" baseline="0" noProof="0" dirty="0">
                <a:ln>
                  <a:noFill/>
                </a:ln>
                <a:solidFill>
                  <a:schemeClr val="bg1"/>
                </a:solidFill>
                <a:effectLst/>
                <a:uLnTx/>
                <a:uFillTx/>
                <a:latin typeface="+mj-lt"/>
                <a:ea typeface="Source Sans Pro" panose="020B0503030403020204" pitchFamily="34" charset="0"/>
              </a:rPr>
              <a:t>Are significantly smaller, require less storage</a:t>
            </a:r>
          </a:p>
          <a:p>
            <a:pPr>
              <a:defRPr/>
            </a:pPr>
            <a:r>
              <a:rPr lang="en-US" dirty="0">
                <a:solidFill>
                  <a:schemeClr val="accent4"/>
                </a:solidFill>
                <a:latin typeface="+mj-lt"/>
              </a:rPr>
              <a:t>✓   </a:t>
            </a:r>
            <a:r>
              <a:rPr kumimoji="0" lang="en-US" u="none" strike="noStrike" kern="0" cap="none" spc="0" normalizeH="0" baseline="0" noProof="0" dirty="0">
                <a:ln>
                  <a:noFill/>
                </a:ln>
                <a:solidFill>
                  <a:schemeClr val="bg1"/>
                </a:solidFill>
                <a:effectLst/>
                <a:uLnTx/>
                <a:uFillTx/>
                <a:latin typeface="+mj-lt"/>
                <a:ea typeface="Source Sans Pro" panose="020B0503030403020204" pitchFamily="34" charset="0"/>
              </a:rPr>
              <a:t>Provide faster backup and recovery</a:t>
            </a:r>
          </a:p>
        </p:txBody>
      </p:sp>
      <p:sp>
        <p:nvSpPr>
          <p:cNvPr id="11" name="Rectangle 10">
            <a:extLst>
              <a:ext uri="{FF2B5EF4-FFF2-40B4-BE49-F238E27FC236}">
                <a16:creationId xmlns:a16="http://schemas.microsoft.com/office/drawing/2014/main" id="{BF2F1A66-D2B5-014F-BF3A-C9177CC63A60}"/>
              </a:ext>
            </a:extLst>
          </p:cNvPr>
          <p:cNvSpPr/>
          <p:nvPr/>
        </p:nvSpPr>
        <p:spPr>
          <a:xfrm>
            <a:off x="825632" y="3651255"/>
            <a:ext cx="878375" cy="361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Helvetica" pitchFamily="2" charset="0"/>
              </a:rPr>
              <a:t>ADFR</a:t>
            </a:r>
          </a:p>
        </p:txBody>
      </p:sp>
      <p:sp>
        <p:nvSpPr>
          <p:cNvPr id="41" name="Rectangle 40">
            <a:extLst>
              <a:ext uri="{FF2B5EF4-FFF2-40B4-BE49-F238E27FC236}">
                <a16:creationId xmlns:a16="http://schemas.microsoft.com/office/drawing/2014/main" id="{9A36B604-9304-3F48-845D-F1EC7388B735}"/>
              </a:ext>
            </a:extLst>
          </p:cNvPr>
          <p:cNvSpPr/>
          <p:nvPr/>
        </p:nvSpPr>
        <p:spPr>
          <a:xfrm>
            <a:off x="7388404" y="1068541"/>
            <a:ext cx="878375" cy="361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Helvetica" pitchFamily="2" charset="0"/>
              </a:rPr>
              <a:t>Other</a:t>
            </a:r>
          </a:p>
        </p:txBody>
      </p:sp>
      <p:sp>
        <p:nvSpPr>
          <p:cNvPr id="13" name="Rectangle 12">
            <a:extLst>
              <a:ext uri="{FF2B5EF4-FFF2-40B4-BE49-F238E27FC236}">
                <a16:creationId xmlns:a16="http://schemas.microsoft.com/office/drawing/2014/main" id="{FD595E7B-C097-6346-8039-26D8FD209A15}"/>
              </a:ext>
            </a:extLst>
          </p:cNvPr>
          <p:cNvSpPr/>
          <p:nvPr/>
        </p:nvSpPr>
        <p:spPr>
          <a:xfrm>
            <a:off x="2881264" y="3703968"/>
            <a:ext cx="1724628" cy="226158"/>
          </a:xfrm>
          <a:prstGeom prst="rect">
            <a:avLst/>
          </a:prstGeom>
          <a:solidFill>
            <a:schemeClr val="accent4"/>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Active Directory</a:t>
            </a:r>
          </a:p>
        </p:txBody>
      </p:sp>
      <p:sp>
        <p:nvSpPr>
          <p:cNvPr id="43" name="Rectangle 42">
            <a:extLst>
              <a:ext uri="{FF2B5EF4-FFF2-40B4-BE49-F238E27FC236}">
                <a16:creationId xmlns:a16="http://schemas.microsoft.com/office/drawing/2014/main" id="{FD310F84-B404-C740-B559-00B850BA8D9A}"/>
              </a:ext>
            </a:extLst>
          </p:cNvPr>
          <p:cNvSpPr/>
          <p:nvPr/>
        </p:nvSpPr>
        <p:spPr>
          <a:xfrm>
            <a:off x="2881264" y="3990804"/>
            <a:ext cx="1724628" cy="226158"/>
          </a:xfrm>
          <a:prstGeom prst="rect">
            <a:avLst/>
          </a:prstGeom>
          <a:solidFill>
            <a:schemeClr val="accent3"/>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Boot File</a:t>
            </a:r>
          </a:p>
        </p:txBody>
      </p:sp>
      <p:sp>
        <p:nvSpPr>
          <p:cNvPr id="44" name="Rectangle 43">
            <a:extLst>
              <a:ext uri="{FF2B5EF4-FFF2-40B4-BE49-F238E27FC236}">
                <a16:creationId xmlns:a16="http://schemas.microsoft.com/office/drawing/2014/main" id="{6DB9ACE7-1089-7D4E-96D6-3FDCF8B17E6F}"/>
              </a:ext>
            </a:extLst>
          </p:cNvPr>
          <p:cNvSpPr/>
          <p:nvPr/>
        </p:nvSpPr>
        <p:spPr>
          <a:xfrm>
            <a:off x="7711842" y="3251369"/>
            <a:ext cx="1724628" cy="226158"/>
          </a:xfrm>
          <a:prstGeom prst="rect">
            <a:avLst/>
          </a:prstGeom>
          <a:solidFill>
            <a:schemeClr val="accent4"/>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Active Directory</a:t>
            </a:r>
          </a:p>
        </p:txBody>
      </p:sp>
      <p:sp>
        <p:nvSpPr>
          <p:cNvPr id="45" name="Rectangle 44">
            <a:extLst>
              <a:ext uri="{FF2B5EF4-FFF2-40B4-BE49-F238E27FC236}">
                <a16:creationId xmlns:a16="http://schemas.microsoft.com/office/drawing/2014/main" id="{8F7934A0-675A-8E4D-8E0A-0082935F05FC}"/>
              </a:ext>
            </a:extLst>
          </p:cNvPr>
          <p:cNvSpPr/>
          <p:nvPr/>
        </p:nvSpPr>
        <p:spPr>
          <a:xfrm>
            <a:off x="7711842" y="3538205"/>
            <a:ext cx="1724628" cy="226158"/>
          </a:xfrm>
          <a:prstGeom prst="rect">
            <a:avLst/>
          </a:prstGeom>
          <a:solidFill>
            <a:schemeClr val="accent3"/>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Boot File</a:t>
            </a:r>
          </a:p>
        </p:txBody>
      </p:sp>
      <p:sp>
        <p:nvSpPr>
          <p:cNvPr id="46" name="Rectangle 45">
            <a:extLst>
              <a:ext uri="{FF2B5EF4-FFF2-40B4-BE49-F238E27FC236}">
                <a16:creationId xmlns:a16="http://schemas.microsoft.com/office/drawing/2014/main" id="{E506E456-70E9-D446-8246-BA62A39C0BA7}"/>
              </a:ext>
            </a:extLst>
          </p:cNvPr>
          <p:cNvSpPr/>
          <p:nvPr/>
        </p:nvSpPr>
        <p:spPr>
          <a:xfrm>
            <a:off x="9816112" y="1385492"/>
            <a:ext cx="1724628" cy="226158"/>
          </a:xfrm>
          <a:prstGeom prst="rect">
            <a:avLst/>
          </a:prstGeom>
          <a:solidFill>
            <a:schemeClr val="accent4"/>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Active Directory</a:t>
            </a:r>
          </a:p>
        </p:txBody>
      </p:sp>
      <p:sp>
        <p:nvSpPr>
          <p:cNvPr id="47" name="Rectangle 46">
            <a:extLst>
              <a:ext uri="{FF2B5EF4-FFF2-40B4-BE49-F238E27FC236}">
                <a16:creationId xmlns:a16="http://schemas.microsoft.com/office/drawing/2014/main" id="{A0909160-7013-C248-92CB-B6B7C45B802A}"/>
              </a:ext>
            </a:extLst>
          </p:cNvPr>
          <p:cNvSpPr/>
          <p:nvPr/>
        </p:nvSpPr>
        <p:spPr>
          <a:xfrm>
            <a:off x="9816112" y="1672328"/>
            <a:ext cx="1724628" cy="226158"/>
          </a:xfrm>
          <a:prstGeom prst="rect">
            <a:avLst/>
          </a:prstGeom>
          <a:solidFill>
            <a:schemeClr val="accent3"/>
          </a:solid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Helvetica" pitchFamily="2" charset="0"/>
              </a:rPr>
              <a:t>Boot File</a:t>
            </a:r>
          </a:p>
        </p:txBody>
      </p:sp>
      <p:cxnSp>
        <p:nvCxnSpPr>
          <p:cNvPr id="3" name="Straight Connector 2">
            <a:extLst>
              <a:ext uri="{FF2B5EF4-FFF2-40B4-BE49-F238E27FC236}">
                <a16:creationId xmlns:a16="http://schemas.microsoft.com/office/drawing/2014/main" id="{EEBA0829-7C2B-F249-8195-A62EB56BC6E7}"/>
              </a:ext>
            </a:extLst>
          </p:cNvPr>
          <p:cNvCxnSpPr/>
          <p:nvPr/>
        </p:nvCxnSpPr>
        <p:spPr>
          <a:xfrm>
            <a:off x="7388404" y="1068541"/>
            <a:ext cx="4146387"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26BE63-5EDB-134C-92AC-398CD47A9400}"/>
              </a:ext>
            </a:extLst>
          </p:cNvPr>
          <p:cNvCxnSpPr>
            <a:cxnSpLocks/>
          </p:cNvCxnSpPr>
          <p:nvPr/>
        </p:nvCxnSpPr>
        <p:spPr>
          <a:xfrm>
            <a:off x="7391586" y="1068541"/>
            <a:ext cx="0" cy="4912483"/>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6B740C-84AE-864E-BE6B-92A16F9885DC}"/>
              </a:ext>
            </a:extLst>
          </p:cNvPr>
          <p:cNvCxnSpPr>
            <a:cxnSpLocks/>
          </p:cNvCxnSpPr>
          <p:nvPr/>
        </p:nvCxnSpPr>
        <p:spPr>
          <a:xfrm>
            <a:off x="918779" y="3659722"/>
            <a:ext cx="396490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Free Malware Cliparts, Download Free Malware Cliparts png images, Free  ClipArts on Clipart Library">
            <a:extLst>
              <a:ext uri="{FF2B5EF4-FFF2-40B4-BE49-F238E27FC236}">
                <a16:creationId xmlns:a16="http://schemas.microsoft.com/office/drawing/2014/main" id="{71640E19-C03B-FE0F-BFE7-CE502F4723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27591" y="5284442"/>
            <a:ext cx="1497879" cy="6965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ee Malware Cliparts, Download Free Malware Cliparts png images, Free  ClipArts on Clipart Library">
            <a:extLst>
              <a:ext uri="{FF2B5EF4-FFF2-40B4-BE49-F238E27FC236}">
                <a16:creationId xmlns:a16="http://schemas.microsoft.com/office/drawing/2014/main" id="{11CA756B-9328-FED5-EF2A-D0D0F34928A5}"/>
              </a:ext>
            </a:extLst>
          </p:cNvPr>
          <p:cNvPicPr>
            <a:picLocks noChangeAspect="1" noChangeArrowheads="1"/>
          </p:cNvPicPr>
          <p:nvPr/>
        </p:nvPicPr>
        <p:blipFill>
          <a:blip r:embed="rId2">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26511" y="5284442"/>
            <a:ext cx="1497879" cy="69658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3E68D97-6EFC-89C2-F325-381008249D69}"/>
              </a:ext>
            </a:extLst>
          </p:cNvPr>
          <p:cNvSpPr/>
          <p:nvPr/>
        </p:nvSpPr>
        <p:spPr>
          <a:xfrm>
            <a:off x="8266779" y="1845112"/>
            <a:ext cx="1213854" cy="1159265"/>
          </a:xfrm>
          <a:prstGeom prst="ellipse">
            <a:avLst/>
          </a:prstGeom>
          <a:no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Sysvol</a:t>
            </a:r>
            <a:endParaRPr lang="en-US" dirty="0"/>
          </a:p>
        </p:txBody>
      </p:sp>
      <p:pic>
        <p:nvPicPr>
          <p:cNvPr id="8" name="Picture 2" descr="Free Malware Cliparts, Download Free Malware Cliparts png images, Free  ClipArts on Clipart Library">
            <a:extLst>
              <a:ext uri="{FF2B5EF4-FFF2-40B4-BE49-F238E27FC236}">
                <a16:creationId xmlns:a16="http://schemas.microsoft.com/office/drawing/2014/main" id="{AC23114C-6207-C1D0-4A78-0E179B9BD249}"/>
              </a:ext>
            </a:extLst>
          </p:cNvPr>
          <p:cNvPicPr>
            <a:picLocks noChangeAspect="1" noChangeArrowheads="1"/>
          </p:cNvPicPr>
          <p:nvPr/>
        </p:nvPicPr>
        <p:blipFill>
          <a:blip r:embed="rId2">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89977" y="2518079"/>
            <a:ext cx="995856" cy="463118"/>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98735877-21E9-12EF-DF08-79F4DE9F4C01}"/>
              </a:ext>
            </a:extLst>
          </p:cNvPr>
          <p:cNvCxnSpPr>
            <a:stCxn id="5" idx="7"/>
            <a:endCxn id="46" idx="1"/>
          </p:cNvCxnSpPr>
          <p:nvPr/>
        </p:nvCxnSpPr>
        <p:spPr>
          <a:xfrm flipV="1">
            <a:off x="9302868" y="1498571"/>
            <a:ext cx="513244" cy="51631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DB802E-19A7-73FF-36B9-7F47195A1814}"/>
              </a:ext>
            </a:extLst>
          </p:cNvPr>
          <p:cNvCxnSpPr>
            <a:cxnSpLocks/>
            <a:stCxn id="8" idx="1"/>
          </p:cNvCxnSpPr>
          <p:nvPr/>
        </p:nvCxnSpPr>
        <p:spPr>
          <a:xfrm flipH="1">
            <a:off x="8037441" y="2749638"/>
            <a:ext cx="352536" cy="50173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54BE8A1-1979-63B8-0268-2DD19AC28752}"/>
              </a:ext>
            </a:extLst>
          </p:cNvPr>
          <p:cNvSpPr>
            <a:spLocks noGrp="1"/>
          </p:cNvSpPr>
          <p:nvPr>
            <p:ph type="title"/>
          </p:nvPr>
        </p:nvSpPr>
        <p:spPr>
          <a:xfrm>
            <a:off x="323815" y="429033"/>
            <a:ext cx="10515600" cy="743101"/>
          </a:xfrm>
        </p:spPr>
        <p:txBody>
          <a:bodyPr/>
          <a:lstStyle/>
          <a:p>
            <a:r>
              <a:rPr lang="en-US" sz="3200" dirty="0">
                <a:solidFill>
                  <a:srgbClr val="429BE9"/>
                </a:solidFill>
              </a:rPr>
              <a:t>Almost every backup used today </a:t>
            </a:r>
            <a:br>
              <a:rPr lang="en-US" sz="3200" dirty="0">
                <a:solidFill>
                  <a:srgbClr val="429BE9"/>
                </a:solidFill>
              </a:rPr>
            </a:br>
            <a:r>
              <a:rPr lang="en-US" sz="3200" dirty="0">
                <a:solidFill>
                  <a:srgbClr val="429BE9"/>
                </a:solidFill>
              </a:rPr>
              <a:t>can’t recover AD in a cyber breach</a:t>
            </a:r>
            <a:endParaRPr lang="en-US" sz="3200" dirty="0"/>
          </a:p>
        </p:txBody>
      </p:sp>
    </p:spTree>
    <p:extLst>
      <p:ext uri="{BB962C8B-B14F-4D97-AF65-F5344CB8AC3E}">
        <p14:creationId xmlns:p14="http://schemas.microsoft.com/office/powerpoint/2010/main" val="372549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monitor, computer, room&#10;&#10;Description automatically generated">
            <a:extLst>
              <a:ext uri="{FF2B5EF4-FFF2-40B4-BE49-F238E27FC236}">
                <a16:creationId xmlns:a16="http://schemas.microsoft.com/office/drawing/2014/main" id="{0905BBBD-B6A1-46B7-A775-278D07DEBF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5" name="Title 4">
            <a:extLst>
              <a:ext uri="{FF2B5EF4-FFF2-40B4-BE49-F238E27FC236}">
                <a16:creationId xmlns:a16="http://schemas.microsoft.com/office/drawing/2014/main" id="{6D1895B6-1753-46CC-A8BF-2034E45CFB19}"/>
              </a:ext>
            </a:extLst>
          </p:cNvPr>
          <p:cNvSpPr>
            <a:spLocks noGrp="1"/>
          </p:cNvSpPr>
          <p:nvPr>
            <p:ph type="title"/>
          </p:nvPr>
        </p:nvSpPr>
        <p:spPr>
          <a:xfrm>
            <a:off x="163035" y="189174"/>
            <a:ext cx="4637325" cy="1124712"/>
          </a:xfrm>
        </p:spPr>
        <p:txBody>
          <a:bodyPr vert="horz" lIns="91440" tIns="45720" rIns="91440" bIns="45720" rtlCol="0" anchor="b">
            <a:normAutofit/>
          </a:bodyPr>
          <a:lstStyle/>
          <a:p>
            <a:pPr algn="l"/>
            <a:r>
              <a:rPr lang="en-US" sz="3200" dirty="0">
                <a:solidFill>
                  <a:schemeClr val="accent4"/>
                </a:solidFill>
                <a:latin typeface="Helvetica" panose="020B0604020202020204" pitchFamily="34" charset="0"/>
                <a:cs typeface="Helvetica" panose="020B0604020202020204" pitchFamily="34" charset="0"/>
              </a:rPr>
              <a:t>Active Directory</a:t>
            </a:r>
            <a:br>
              <a:rPr lang="en-US" sz="3200" dirty="0">
                <a:solidFill>
                  <a:schemeClr val="accent4"/>
                </a:solidFill>
                <a:latin typeface="Helvetica" panose="020B0604020202020204" pitchFamily="34" charset="0"/>
                <a:cs typeface="Helvetica" panose="020B0604020202020204" pitchFamily="34" charset="0"/>
              </a:rPr>
            </a:br>
            <a:r>
              <a:rPr lang="en-US" sz="3200" dirty="0">
                <a:solidFill>
                  <a:schemeClr val="accent4"/>
                </a:solidFill>
                <a:latin typeface="Helvetica" panose="020B0604020202020204" pitchFamily="34" charset="0"/>
                <a:cs typeface="Helvetica" panose="020B0604020202020204" pitchFamily="34" charset="0"/>
              </a:rPr>
              <a:t>at the Core</a:t>
            </a:r>
          </a:p>
        </p:txBody>
      </p:sp>
      <p:sp>
        <p:nvSpPr>
          <p:cNvPr id="6" name="Text Placeholder 5">
            <a:extLst>
              <a:ext uri="{FF2B5EF4-FFF2-40B4-BE49-F238E27FC236}">
                <a16:creationId xmlns:a16="http://schemas.microsoft.com/office/drawing/2014/main" id="{8EE809FD-C9CB-4253-B07F-BD02984C45C0}"/>
              </a:ext>
            </a:extLst>
          </p:cNvPr>
          <p:cNvSpPr>
            <a:spLocks noGrp="1"/>
          </p:cNvSpPr>
          <p:nvPr>
            <p:ph type="body" sz="quarter" idx="11"/>
          </p:nvPr>
        </p:nvSpPr>
        <p:spPr>
          <a:xfrm>
            <a:off x="442913" y="1602950"/>
            <a:ext cx="3119292" cy="5154351"/>
          </a:xfrm>
        </p:spPr>
        <p:txBody>
          <a:bodyPr vert="horz" lIns="91440" tIns="45720" rIns="91440" bIns="45720" rtlCol="0" anchor="t">
            <a:normAutofit/>
          </a:bodyPr>
          <a:lstStyle/>
          <a:p>
            <a:pPr marL="0" indent="0">
              <a:buNone/>
            </a:pPr>
            <a:r>
              <a:rPr lang="en-US" sz="2000" dirty="0">
                <a:solidFill>
                  <a:srgbClr val="FFFFFF"/>
                </a:solidFill>
                <a:latin typeface="Calibri" panose="020F0502020204030204"/>
                <a:ea typeface="+mn-ea"/>
                <a:cs typeface="+mn-cs"/>
              </a:rPr>
              <a:t>Active Directory is fundamental to an organization’s security</a:t>
            </a:r>
          </a:p>
          <a:p>
            <a:pPr marL="0" indent="0">
              <a:buNone/>
            </a:pPr>
            <a:endParaRPr lang="en-US" sz="2000" dirty="0">
              <a:solidFill>
                <a:srgbClr val="FFFFFF"/>
              </a:solidFill>
              <a:latin typeface="Calibri" panose="020F0502020204030204"/>
              <a:ea typeface="+mn-ea"/>
              <a:cs typeface="+mn-cs"/>
            </a:endParaRPr>
          </a:p>
          <a:p>
            <a:pPr marL="0" indent="0">
              <a:buNone/>
            </a:pPr>
            <a:r>
              <a:rPr lang="en-US" sz="2000" dirty="0">
                <a:solidFill>
                  <a:srgbClr val="FFFFFF"/>
                </a:solidFill>
                <a:latin typeface="Calibri" panose="020F0502020204030204"/>
                <a:ea typeface="+mn-ea"/>
                <a:cs typeface="+mn-cs"/>
              </a:rPr>
              <a:t>It is almost universally targeted in cyberattacks</a:t>
            </a:r>
          </a:p>
          <a:p>
            <a:pPr marL="0" indent="0">
              <a:buNone/>
            </a:pPr>
            <a:endParaRPr lang="en-US" sz="2000" dirty="0">
              <a:solidFill>
                <a:srgbClr val="FFFFFF"/>
              </a:solidFill>
              <a:latin typeface="Calibri" panose="020F0502020204030204"/>
              <a:ea typeface="+mn-ea"/>
              <a:cs typeface="+mn-cs"/>
            </a:endParaRPr>
          </a:p>
          <a:p>
            <a:pPr marL="0" indent="0">
              <a:buNone/>
            </a:pPr>
            <a:r>
              <a:rPr kumimoji="0" lang="en-US" sz="2000" b="0" i="0" u="none" strike="noStrike" kern="1200" cap="none" spc="0" normalizeH="0" baseline="0" noProof="0" dirty="0">
                <a:ln>
                  <a:noFill/>
                </a:ln>
                <a:solidFill>
                  <a:schemeClr val="accent4"/>
                </a:solidFill>
                <a:effectLst/>
                <a:uLnTx/>
                <a:uFillTx/>
                <a:latin typeface="Calibri" panose="020F0502020204030204"/>
                <a:ea typeface="+mn-ea"/>
                <a:cs typeface="+mn-cs"/>
              </a:rPr>
              <a:t>97%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of organizations surveyed say that </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AD is mission critical</a:t>
            </a:r>
          </a:p>
          <a:p>
            <a:pPr marL="0" indent="0">
              <a:buNone/>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indent="0">
              <a:buNone/>
            </a:pPr>
            <a:r>
              <a:rPr kumimoji="0" lang="en-US" sz="2000" b="0" i="0" u="none" strike="noStrike" kern="1200" cap="none" spc="0" normalizeH="0" baseline="0" noProof="0" dirty="0">
                <a:ln>
                  <a:noFill/>
                </a:ln>
                <a:solidFill>
                  <a:schemeClr val="accent4"/>
                </a:solidFill>
                <a:effectLst/>
                <a:uLnTx/>
                <a:uFillTx/>
                <a:latin typeface="Calibri" panose="020F0502020204030204"/>
                <a:ea typeface="+mn-ea"/>
                <a:cs typeface="+mn-cs"/>
              </a:rPr>
              <a:t>57%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say </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an AD outage would have “severe” or “catastrophic” impact</a:t>
            </a:r>
          </a:p>
          <a:p>
            <a:pPr marL="0" indent="0">
              <a:buNone/>
            </a:pPr>
            <a:endParaRPr lang="en-US" sz="2000" b="1" dirty="0">
              <a:solidFill>
                <a:srgbClr val="FFFFFF"/>
              </a:solidFill>
              <a:latin typeface="Calibri" panose="020F0502020204030204"/>
              <a:ea typeface="+mn-ea"/>
              <a:cs typeface="+mn-cs"/>
            </a:endParaRPr>
          </a:p>
          <a:p>
            <a:pPr marL="0" indent="0">
              <a:buNone/>
            </a:pPr>
            <a:endParaRPr lang="en-US" sz="2000" dirty="0">
              <a:solidFill>
                <a:schemeClr val="tx1"/>
              </a:solidFill>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347557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2375DE-50BD-6B02-0EC1-2FB41351C1E3}"/>
              </a:ext>
            </a:extLst>
          </p:cNvPr>
          <p:cNvSpPr txBox="1">
            <a:spLocks/>
          </p:cNvSpPr>
          <p:nvPr/>
        </p:nvSpPr>
        <p:spPr>
          <a:xfrm>
            <a:off x="1524000" y="2919032"/>
            <a:ext cx="9144000" cy="5909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Identity Threat Detection &amp; Response (ITDR) is now a category of its own</a:t>
            </a:r>
          </a:p>
        </p:txBody>
      </p:sp>
    </p:spTree>
    <p:extLst>
      <p:ext uri="{BB962C8B-B14F-4D97-AF65-F5344CB8AC3E}">
        <p14:creationId xmlns:p14="http://schemas.microsoft.com/office/powerpoint/2010/main" val="90939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EF0C1E-2535-07F5-B050-9FA3C8A5E3AC}"/>
              </a:ext>
            </a:extLst>
          </p:cNvPr>
          <p:cNvSpPr/>
          <p:nvPr/>
        </p:nvSpPr>
        <p:spPr>
          <a:xfrm>
            <a:off x="5974813" y="0"/>
            <a:ext cx="6217186" cy="6858000"/>
          </a:xfrm>
          <a:prstGeom prst="rect">
            <a:avLst/>
          </a:prstGeom>
          <a:solidFill>
            <a:schemeClr val="bg1">
              <a:lumMod val="95000"/>
            </a:schemeClr>
          </a:solidFill>
          <a:ln>
            <a:noFill/>
          </a:ln>
          <a:effectLst>
            <a:outerShdw blurRad="952500" sx="108000" sy="108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A653DC-3C98-9A41-A2E9-0CFB2635A8FE}"/>
              </a:ext>
            </a:extLst>
          </p:cNvPr>
          <p:cNvPicPr>
            <a:picLocks noChangeAspect="1"/>
          </p:cNvPicPr>
          <p:nvPr/>
        </p:nvPicPr>
        <p:blipFill>
          <a:blip r:embed="rId3">
            <a:alphaModFix amt="15000"/>
          </a:blip>
          <a:stretch>
            <a:fillRect/>
          </a:stretch>
        </p:blipFill>
        <p:spPr>
          <a:xfrm>
            <a:off x="-1368780" y="357341"/>
            <a:ext cx="4191000" cy="711200"/>
          </a:xfrm>
          <a:prstGeom prst="rect">
            <a:avLst/>
          </a:prstGeom>
        </p:spPr>
      </p:pic>
      <p:pic>
        <p:nvPicPr>
          <p:cNvPr id="9" name="Picture 8">
            <a:extLst>
              <a:ext uri="{FF2B5EF4-FFF2-40B4-BE49-F238E27FC236}">
                <a16:creationId xmlns:a16="http://schemas.microsoft.com/office/drawing/2014/main" id="{028DCD51-211B-964C-9EEB-0ADE8850FF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36967" y="495577"/>
            <a:ext cx="2080484" cy="434728"/>
          </a:xfrm>
          <a:prstGeom prst="rect">
            <a:avLst/>
          </a:prstGeom>
        </p:spPr>
      </p:pic>
      <p:sp>
        <p:nvSpPr>
          <p:cNvPr id="2" name="Rectangle 1">
            <a:extLst>
              <a:ext uri="{FF2B5EF4-FFF2-40B4-BE49-F238E27FC236}">
                <a16:creationId xmlns:a16="http://schemas.microsoft.com/office/drawing/2014/main" id="{DB140B52-EF31-B243-98F3-499C476CAA1C}"/>
              </a:ext>
            </a:extLst>
          </p:cNvPr>
          <p:cNvSpPr/>
          <p:nvPr/>
        </p:nvSpPr>
        <p:spPr>
          <a:xfrm>
            <a:off x="5974813" y="3244334"/>
            <a:ext cx="248786" cy="369332"/>
          </a:xfrm>
          <a:prstGeom prst="rect">
            <a:avLst/>
          </a:prstGeom>
        </p:spPr>
        <p:txBody>
          <a:bodyPr wrap="none">
            <a:spAutoFit/>
          </a:bodyPr>
          <a:lstStyle/>
          <a:p>
            <a:r>
              <a:rPr lang="en-US">
                <a:solidFill>
                  <a:srgbClr val="000000"/>
                </a:solidFill>
                <a:latin typeface="Helvetica" pitchFamily="2" charset="0"/>
              </a:rPr>
              <a:t> </a:t>
            </a:r>
            <a:endParaRPr lang="en-US">
              <a:latin typeface="Helvetica" pitchFamily="2" charset="0"/>
            </a:endParaRPr>
          </a:p>
        </p:txBody>
      </p:sp>
      <p:sp>
        <p:nvSpPr>
          <p:cNvPr id="14" name="TextBox 13">
            <a:extLst>
              <a:ext uri="{FF2B5EF4-FFF2-40B4-BE49-F238E27FC236}">
                <a16:creationId xmlns:a16="http://schemas.microsoft.com/office/drawing/2014/main" id="{7B3C75C0-4FB6-76B8-BD07-21C7F49D435C}"/>
              </a:ext>
            </a:extLst>
          </p:cNvPr>
          <p:cNvSpPr txBox="1"/>
          <p:nvPr/>
        </p:nvSpPr>
        <p:spPr>
          <a:xfrm>
            <a:off x="6323958" y="2028616"/>
            <a:ext cx="5457017" cy="3293209"/>
          </a:xfrm>
          <a:prstGeom prst="rect">
            <a:avLst/>
          </a:prstGeom>
          <a:noFill/>
        </p:spPr>
        <p:txBody>
          <a:bodyPr wrap="square" rtlCol="0">
            <a:spAutoFit/>
          </a:bodyPr>
          <a:lstStyle/>
          <a:p>
            <a:r>
              <a:rPr lang="en-US" sz="1600" dirty="0">
                <a:latin typeface="Helvetica" pitchFamily="2" charset="0"/>
              </a:rPr>
              <a:t>ITDR is about correct and </a:t>
            </a:r>
            <a:r>
              <a:rPr lang="en-US" sz="1600" b="1" dirty="0">
                <a:gradFill>
                  <a:gsLst>
                    <a:gs pos="0">
                      <a:schemeClr val="accent2"/>
                    </a:gs>
                    <a:gs pos="26000">
                      <a:schemeClr val="accent2"/>
                    </a:gs>
                    <a:gs pos="73000">
                      <a:schemeClr val="accent1"/>
                    </a:gs>
                    <a:gs pos="100000">
                      <a:schemeClr val="accent1"/>
                    </a:gs>
                  </a:gsLst>
                  <a:lin ang="21594000" scaled="0"/>
                </a:gradFill>
                <a:latin typeface="Helvetica" pitchFamily="2" charset="0"/>
              </a:rPr>
              <a:t>secure operation of the identity infrastructure</a:t>
            </a:r>
            <a:r>
              <a:rPr lang="en-US" sz="1600" dirty="0">
                <a:gradFill>
                  <a:gsLst>
                    <a:gs pos="0">
                      <a:schemeClr val="accent2"/>
                    </a:gs>
                    <a:gs pos="26000">
                      <a:schemeClr val="accent2"/>
                    </a:gs>
                    <a:gs pos="73000">
                      <a:schemeClr val="accent1"/>
                    </a:gs>
                    <a:gs pos="100000">
                      <a:schemeClr val="accent1"/>
                    </a:gs>
                  </a:gsLst>
                  <a:lin ang="21594000" scaled="0"/>
                </a:gradFill>
                <a:latin typeface="Helvetica" pitchFamily="2" charset="0"/>
              </a:rPr>
              <a:t> </a:t>
            </a:r>
            <a:r>
              <a:rPr lang="en-US" sz="1600" dirty="0">
                <a:latin typeface="Helvetica" pitchFamily="2" charset="0"/>
              </a:rPr>
              <a:t>rather than protection of individual users and resources managed by this infrastructure. AD TDR tools fulfill this mission by applying threat intelligence, behavioral signatures, heuristics, statistical analysis, analyses of known tactics, techniques and procedures (TTPs) and machine learning algorithms to </a:t>
            </a:r>
            <a:r>
              <a:rPr lang="en-US" sz="1600" b="1" dirty="0">
                <a:gradFill>
                  <a:gsLst>
                    <a:gs pos="0">
                      <a:schemeClr val="accent2"/>
                    </a:gs>
                    <a:gs pos="26000">
                      <a:schemeClr val="accent2"/>
                    </a:gs>
                    <a:gs pos="73000">
                      <a:schemeClr val="accent1"/>
                    </a:gs>
                    <a:gs pos="100000">
                      <a:schemeClr val="accent1"/>
                    </a:gs>
                  </a:gsLst>
                  <a:lin ang="21594000" scaled="0"/>
                </a:gradFill>
                <a:latin typeface="Helvetica" pitchFamily="2" charset="0"/>
              </a:rPr>
              <a:t>discover indicators of exposure and indicators of compromise</a:t>
            </a:r>
            <a:r>
              <a:rPr lang="en-US" sz="1600" dirty="0">
                <a:solidFill>
                  <a:schemeClr val="bg1"/>
                </a:solidFill>
                <a:latin typeface="Helvetica" pitchFamily="2" charset="0"/>
              </a:rPr>
              <a:t> </a:t>
            </a:r>
            <a:r>
              <a:rPr lang="en-US" sz="1600" dirty="0">
                <a:latin typeface="Helvetica" pitchFamily="2" charset="0"/>
              </a:rPr>
              <a:t>in Active Directory. </a:t>
            </a:r>
          </a:p>
          <a:p>
            <a:endParaRPr lang="en-US" sz="1600" dirty="0">
              <a:latin typeface="Helvetica" pitchFamily="2" charset="0"/>
            </a:endParaRPr>
          </a:p>
          <a:p>
            <a:r>
              <a:rPr lang="en-US" sz="1600" dirty="0">
                <a:latin typeface="Helvetica" pitchFamily="2" charset="0"/>
              </a:rPr>
              <a:t>Thus, these tools perform </a:t>
            </a:r>
            <a:r>
              <a:rPr lang="en-US" sz="1600" b="1" dirty="0">
                <a:gradFill>
                  <a:gsLst>
                    <a:gs pos="0">
                      <a:schemeClr val="accent2"/>
                    </a:gs>
                    <a:gs pos="26000">
                      <a:schemeClr val="accent2"/>
                    </a:gs>
                    <a:gs pos="73000">
                      <a:schemeClr val="accent1"/>
                    </a:gs>
                    <a:gs pos="100000">
                      <a:schemeClr val="accent1"/>
                    </a:gs>
                  </a:gsLst>
                  <a:lin ang="21594000" scaled="0"/>
                </a:gradFill>
                <a:latin typeface="Helvetica" pitchFamily="2" charset="0"/>
              </a:rPr>
              <a:t>both preventive and detective </a:t>
            </a:r>
            <a:r>
              <a:rPr lang="en-US" sz="1600" dirty="0">
                <a:latin typeface="Helvetica" pitchFamily="2" charset="0"/>
              </a:rPr>
              <a:t>functions, although their relative weights and specific methodologies vary from tool to tool.</a:t>
            </a:r>
          </a:p>
        </p:txBody>
      </p:sp>
      <p:sp>
        <p:nvSpPr>
          <p:cNvPr id="11" name="Title 1">
            <a:extLst>
              <a:ext uri="{FF2B5EF4-FFF2-40B4-BE49-F238E27FC236}">
                <a16:creationId xmlns:a16="http://schemas.microsoft.com/office/drawing/2014/main" id="{70763A77-2EF2-7293-3825-C7AAA651269C}"/>
              </a:ext>
            </a:extLst>
          </p:cNvPr>
          <p:cNvSpPr txBox="1">
            <a:spLocks/>
          </p:cNvSpPr>
          <p:nvPr/>
        </p:nvSpPr>
        <p:spPr>
          <a:xfrm>
            <a:off x="834669" y="2107099"/>
            <a:ext cx="5022433" cy="2643801"/>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2400" b="0" dirty="0">
                <a:latin typeface="Helvetica" pitchFamily="2" charset="0"/>
                <a:cs typeface="Sagona Book" panose="020F0502020204030204" pitchFamily="34" charset="0"/>
              </a:rPr>
              <a:t>Among Gartner’s top security and risk trends for 2022</a:t>
            </a:r>
            <a:r>
              <a:rPr lang="en-US" sz="2400" b="0" dirty="0">
                <a:latin typeface="Helvetica" pitchFamily="2" charset="0"/>
              </a:rPr>
              <a:t>: </a:t>
            </a:r>
          </a:p>
          <a:p>
            <a:pPr algn="l"/>
            <a:endParaRPr lang="en-US" sz="1600" dirty="0">
              <a:latin typeface="Helvetica" pitchFamily="2" charset="0"/>
              <a:cs typeface="Sagona Book" panose="020F0502020204030204" pitchFamily="34" charset="0"/>
            </a:endParaRPr>
          </a:p>
          <a:p>
            <a:pPr algn="l"/>
            <a:r>
              <a:rPr lang="en-US" sz="4000" dirty="0">
                <a:latin typeface="Helvetica" pitchFamily="2" charset="0"/>
                <a:cs typeface="Sagona Book" panose="020F0502020204030204" pitchFamily="34" charset="0"/>
              </a:rPr>
              <a:t>Identity Threat Detection and Response (ITDR)</a:t>
            </a:r>
          </a:p>
        </p:txBody>
      </p:sp>
    </p:spTree>
    <p:extLst>
      <p:ext uri="{BB962C8B-B14F-4D97-AF65-F5344CB8AC3E}">
        <p14:creationId xmlns:p14="http://schemas.microsoft.com/office/powerpoint/2010/main" val="101996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52E60B41-1628-AE00-880C-34BB028D89E7}"/>
              </a:ext>
            </a:extLst>
          </p:cNvPr>
          <p:cNvSpPr txBox="1">
            <a:spLocks/>
          </p:cNvSpPr>
          <p:nvPr/>
        </p:nvSpPr>
        <p:spPr>
          <a:xfrm>
            <a:off x="546524" y="629970"/>
            <a:ext cx="10515600" cy="537968"/>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sz="3600" b="1" kern="1200">
                <a:solidFill>
                  <a:schemeClr val="accent4"/>
                </a:solidFill>
                <a:latin typeface="Helvetica" pitchFamily="2" charset="0"/>
                <a:ea typeface="+mj-ea"/>
                <a:cs typeface="+mj-cs"/>
              </a:defRPr>
            </a:lvl1pPr>
          </a:lstStyle>
          <a:p>
            <a:pPr algn="l"/>
            <a:r>
              <a:rPr lang="en-US" sz="3200" dirty="0"/>
              <a:t>Gartner Hype Cycle 2022 - ITDR</a:t>
            </a:r>
          </a:p>
        </p:txBody>
      </p:sp>
      <p:pic>
        <p:nvPicPr>
          <p:cNvPr id="6" name="Picture 5">
            <a:extLst>
              <a:ext uri="{FF2B5EF4-FFF2-40B4-BE49-F238E27FC236}">
                <a16:creationId xmlns:a16="http://schemas.microsoft.com/office/drawing/2014/main" id="{171CB87B-96BD-0914-77C2-820C4B8136EA}"/>
              </a:ext>
            </a:extLst>
          </p:cNvPr>
          <p:cNvPicPr>
            <a:picLocks noChangeAspect="1"/>
          </p:cNvPicPr>
          <p:nvPr/>
        </p:nvPicPr>
        <p:blipFill>
          <a:blip r:embed="rId2"/>
          <a:stretch>
            <a:fillRect/>
          </a:stretch>
        </p:blipFill>
        <p:spPr>
          <a:xfrm>
            <a:off x="546524" y="1374084"/>
            <a:ext cx="7772400" cy="5121812"/>
          </a:xfrm>
          <a:prstGeom prst="rect">
            <a:avLst/>
          </a:prstGeom>
        </p:spPr>
      </p:pic>
      <p:sp>
        <p:nvSpPr>
          <p:cNvPr id="8" name="TextBox 7">
            <a:extLst>
              <a:ext uri="{FF2B5EF4-FFF2-40B4-BE49-F238E27FC236}">
                <a16:creationId xmlns:a16="http://schemas.microsoft.com/office/drawing/2014/main" id="{B0FB4D42-4E54-B9CA-538F-4B57BB70F5AF}"/>
              </a:ext>
            </a:extLst>
          </p:cNvPr>
          <p:cNvSpPr txBox="1"/>
          <p:nvPr/>
        </p:nvSpPr>
        <p:spPr>
          <a:xfrm>
            <a:off x="8534400" y="1225305"/>
            <a:ext cx="3111076" cy="2129622"/>
          </a:xfrm>
          <a:prstGeom prst="rect">
            <a:avLst/>
          </a:prstGeom>
          <a:noFill/>
        </p:spPr>
        <p:txBody>
          <a:bodyPr wrap="square">
            <a:spAutoFit/>
          </a:bodyPr>
          <a:lstStyle/>
          <a:p>
            <a:pPr>
              <a:lnSpc>
                <a:spcPct val="150000"/>
              </a:lnSpc>
            </a:pPr>
            <a:r>
              <a:rPr lang="en-NZ" b="0" i="0" u="none" strike="noStrike" dirty="0">
                <a:solidFill>
                  <a:schemeClr val="bg1"/>
                </a:solidFill>
                <a:effectLst/>
                <a:latin typeface="Helvetica" pitchFamily="2" charset="0"/>
              </a:rPr>
              <a:t>Gartner projects the ITDR market will see mainstream adoption </a:t>
            </a:r>
            <a:r>
              <a:rPr lang="en-NZ" b="1" i="0" u="none" strike="noStrike" dirty="0">
                <a:solidFill>
                  <a:schemeClr val="bg1"/>
                </a:solidFill>
                <a:effectLst/>
                <a:latin typeface="Helvetica" pitchFamily="2" charset="0"/>
              </a:rPr>
              <a:t>faster than any other category</a:t>
            </a:r>
            <a:r>
              <a:rPr lang="en-NZ" b="0" i="0" u="none" strike="noStrike" dirty="0">
                <a:solidFill>
                  <a:schemeClr val="bg1"/>
                </a:solidFill>
                <a:effectLst/>
                <a:latin typeface="Helvetica" pitchFamily="2" charset="0"/>
              </a:rPr>
              <a:t> in the "innovation trigger” phase</a:t>
            </a:r>
            <a:endParaRPr lang="en-US" dirty="0">
              <a:solidFill>
                <a:schemeClr val="bg1"/>
              </a:solidFill>
              <a:latin typeface="Helvetica" pitchFamily="2" charset="0"/>
            </a:endParaRPr>
          </a:p>
        </p:txBody>
      </p:sp>
      <p:sp>
        <p:nvSpPr>
          <p:cNvPr id="9" name="Rounded Rectangle 8">
            <a:extLst>
              <a:ext uri="{FF2B5EF4-FFF2-40B4-BE49-F238E27FC236}">
                <a16:creationId xmlns:a16="http://schemas.microsoft.com/office/drawing/2014/main" id="{FBFBCEAE-BE99-99E9-C533-9EA07A930D3C}"/>
              </a:ext>
            </a:extLst>
          </p:cNvPr>
          <p:cNvSpPr/>
          <p:nvPr/>
        </p:nvSpPr>
        <p:spPr>
          <a:xfrm>
            <a:off x="1587061" y="3226120"/>
            <a:ext cx="956441" cy="181860"/>
          </a:xfrm>
          <a:prstGeom prst="roundRect">
            <a:avLst/>
          </a:prstGeom>
          <a:noFill/>
          <a:ln w="38100"/>
          <a:effectLst>
            <a:glow rad="111359">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E424CFB-C555-3AFD-AFEB-E66E96BD0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3595821"/>
            <a:ext cx="3111076" cy="2582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97F7804C-FA52-94DD-9249-BFA8819D93A3}"/>
              </a:ext>
            </a:extLst>
          </p:cNvPr>
          <p:cNvSpPr/>
          <p:nvPr/>
        </p:nvSpPr>
        <p:spPr>
          <a:xfrm>
            <a:off x="9309304" y="3964017"/>
            <a:ext cx="865209" cy="883753"/>
          </a:xfrm>
          <a:prstGeom prst="roundRect">
            <a:avLst/>
          </a:prstGeom>
          <a:noFill/>
          <a:ln w="38100"/>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283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2375DE-50BD-6B02-0EC1-2FB41351C1E3}"/>
              </a:ext>
            </a:extLst>
          </p:cNvPr>
          <p:cNvSpPr txBox="1">
            <a:spLocks/>
          </p:cNvSpPr>
          <p:nvPr/>
        </p:nvSpPr>
        <p:spPr>
          <a:xfrm>
            <a:off x="1524000" y="2919032"/>
            <a:ext cx="9144000" cy="5909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How can you mitigate risks &amp; recover? </a:t>
            </a:r>
          </a:p>
        </p:txBody>
      </p:sp>
    </p:spTree>
    <p:extLst>
      <p:ext uri="{BB962C8B-B14F-4D97-AF65-F5344CB8AC3E}">
        <p14:creationId xmlns:p14="http://schemas.microsoft.com/office/powerpoint/2010/main" val="3635062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B1E7AE-DB9F-112D-FC7C-FD2CA120F0B7}"/>
              </a:ext>
            </a:extLst>
          </p:cNvPr>
          <p:cNvSpPr>
            <a:spLocks noGrp="1"/>
          </p:cNvSpPr>
          <p:nvPr>
            <p:ph type="title"/>
          </p:nvPr>
        </p:nvSpPr>
        <p:spPr>
          <a:xfrm>
            <a:off x="566737" y="561287"/>
            <a:ext cx="10515600" cy="743101"/>
          </a:xfrm>
        </p:spPr>
        <p:txBody>
          <a:bodyPr/>
          <a:lstStyle/>
          <a:p>
            <a:pPr algn="l"/>
            <a:r>
              <a:rPr lang="en-US" sz="3200" dirty="0">
                <a:solidFill>
                  <a:schemeClr val="accent4"/>
                </a:solidFill>
                <a:latin typeface="Helvetica" pitchFamily="2" charset="0"/>
              </a:rPr>
              <a:t>What are IOEs and IOCs?</a:t>
            </a:r>
          </a:p>
        </p:txBody>
      </p:sp>
      <p:sp>
        <p:nvSpPr>
          <p:cNvPr id="8" name="Text Placeholder 7">
            <a:extLst>
              <a:ext uri="{FF2B5EF4-FFF2-40B4-BE49-F238E27FC236}">
                <a16:creationId xmlns:a16="http://schemas.microsoft.com/office/drawing/2014/main" id="{9D559A62-940E-1BDC-CDB0-CD369C9FFFF5}"/>
              </a:ext>
            </a:extLst>
          </p:cNvPr>
          <p:cNvSpPr>
            <a:spLocks noGrp="1"/>
          </p:cNvSpPr>
          <p:nvPr>
            <p:ph type="body" sz="quarter" idx="11"/>
          </p:nvPr>
        </p:nvSpPr>
        <p:spPr>
          <a:xfrm>
            <a:off x="681039" y="1456543"/>
            <a:ext cx="4784124" cy="3409950"/>
          </a:xfrm>
        </p:spPr>
        <p:txBody>
          <a:bodyPr/>
          <a:lstStyle/>
          <a:p>
            <a:pPr marL="0" indent="0">
              <a:buNone/>
            </a:pPr>
            <a:r>
              <a:rPr lang="en-US" sz="2000" dirty="0">
                <a:solidFill>
                  <a:schemeClr val="accent1"/>
                </a:solidFill>
                <a:latin typeface="+mj-lt"/>
              </a:rPr>
              <a:t>Indicator of Exposure</a:t>
            </a:r>
          </a:p>
          <a:p>
            <a:r>
              <a:rPr lang="en-NZ" sz="2000" b="0" i="0" dirty="0">
                <a:effectLst/>
                <a:latin typeface="+mj-lt"/>
              </a:rPr>
              <a:t>Are usually risky configurations within Active Directory and Azure Active Directory (AAD) that attackers can easily exploit. </a:t>
            </a:r>
          </a:p>
          <a:p>
            <a:r>
              <a:rPr lang="en-NZ" sz="2000" b="0" i="0" dirty="0">
                <a:effectLst/>
                <a:latin typeface="+mj-lt"/>
              </a:rPr>
              <a:t>Often these were out of the box configurations of Active Directory and AAD. </a:t>
            </a:r>
          </a:p>
          <a:p>
            <a:r>
              <a:rPr lang="en-NZ" sz="2000" b="0" i="0" dirty="0">
                <a:effectLst/>
                <a:latin typeface="+mj-lt"/>
              </a:rPr>
              <a:t>Sometimes there are CVEs for Active Directory as well</a:t>
            </a:r>
          </a:p>
          <a:p>
            <a:endParaRPr lang="en-NZ" sz="2000" dirty="0">
              <a:latin typeface="+mj-lt"/>
            </a:endParaRPr>
          </a:p>
          <a:p>
            <a:pPr marL="0" indent="0">
              <a:buFont typeface="Arial" panose="020B0604020202020204" pitchFamily="34" charset="0"/>
              <a:buNone/>
            </a:pPr>
            <a:r>
              <a:rPr lang="en-US" sz="2000" dirty="0">
                <a:solidFill>
                  <a:schemeClr val="accent1"/>
                </a:solidFill>
                <a:latin typeface="+mj-lt"/>
              </a:rPr>
              <a:t>Indicator of Compromise</a:t>
            </a:r>
          </a:p>
          <a:p>
            <a:r>
              <a:rPr lang="en-NZ" sz="2000" dirty="0">
                <a:latin typeface="+mj-lt"/>
              </a:rPr>
              <a:t>Evidence of compromise, which can signal an in-progress cyberattack in your Active Directory and AAD environment.</a:t>
            </a:r>
            <a:endParaRPr lang="en-US" sz="2000" dirty="0">
              <a:latin typeface="+mj-lt"/>
            </a:endParaRPr>
          </a:p>
          <a:p>
            <a:endParaRPr lang="en-US" sz="2000" dirty="0">
              <a:latin typeface="+mj-lt"/>
            </a:endParaRPr>
          </a:p>
        </p:txBody>
      </p:sp>
      <p:sp>
        <p:nvSpPr>
          <p:cNvPr id="9" name="Text Placeholder 7">
            <a:extLst>
              <a:ext uri="{FF2B5EF4-FFF2-40B4-BE49-F238E27FC236}">
                <a16:creationId xmlns:a16="http://schemas.microsoft.com/office/drawing/2014/main" id="{334EC298-7378-752A-6EE4-54B7FC74DE9E}"/>
              </a:ext>
            </a:extLst>
          </p:cNvPr>
          <p:cNvSpPr txBox="1">
            <a:spLocks/>
          </p:cNvSpPr>
          <p:nvPr/>
        </p:nvSpPr>
        <p:spPr>
          <a:xfrm>
            <a:off x="6569677" y="2372413"/>
            <a:ext cx="4784124" cy="3409950"/>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808184"/>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chemeClr val="bg2">
                  <a:lumMod val="90000"/>
                </a:schemeClr>
              </a:buClr>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mj-lt"/>
            </a:endParaRPr>
          </a:p>
        </p:txBody>
      </p:sp>
      <p:pic>
        <p:nvPicPr>
          <p:cNvPr id="2" name="Picture 1">
            <a:extLst>
              <a:ext uri="{FF2B5EF4-FFF2-40B4-BE49-F238E27FC236}">
                <a16:creationId xmlns:a16="http://schemas.microsoft.com/office/drawing/2014/main" id="{CB73786E-7647-6E63-2D33-B1FE8277F6FA}"/>
              </a:ext>
            </a:extLst>
          </p:cNvPr>
          <p:cNvPicPr>
            <a:picLocks noChangeAspect="1"/>
          </p:cNvPicPr>
          <p:nvPr/>
        </p:nvPicPr>
        <p:blipFill>
          <a:blip r:embed="rId2"/>
          <a:stretch>
            <a:fillRect/>
          </a:stretch>
        </p:blipFill>
        <p:spPr>
          <a:xfrm>
            <a:off x="5824537" y="1075637"/>
            <a:ext cx="4584700" cy="2743200"/>
          </a:xfrm>
          <a:prstGeom prst="rect">
            <a:avLst/>
          </a:prstGeom>
        </p:spPr>
      </p:pic>
      <p:sp>
        <p:nvSpPr>
          <p:cNvPr id="3" name="TextBox 2">
            <a:extLst>
              <a:ext uri="{FF2B5EF4-FFF2-40B4-BE49-F238E27FC236}">
                <a16:creationId xmlns:a16="http://schemas.microsoft.com/office/drawing/2014/main" id="{3BE206CD-6998-8846-BB49-DB4EC1FEB533}"/>
              </a:ext>
            </a:extLst>
          </p:cNvPr>
          <p:cNvSpPr txBox="1"/>
          <p:nvPr/>
        </p:nvSpPr>
        <p:spPr>
          <a:xfrm>
            <a:off x="5824537" y="3818837"/>
            <a:ext cx="6687200" cy="28146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latin typeface="+mj-lt"/>
              </a:rPr>
              <a:t>6 in both On Prem AD &amp; Azure AD</a:t>
            </a:r>
          </a:p>
          <a:p>
            <a:pPr marL="285750" indent="-285750">
              <a:lnSpc>
                <a:spcPct val="150000"/>
              </a:lnSpc>
              <a:buFont typeface="Arial" panose="020B0604020202020204" pitchFamily="34" charset="0"/>
              <a:buChar char="•"/>
            </a:pPr>
            <a:r>
              <a:rPr lang="en-US" sz="2000" dirty="0">
                <a:solidFill>
                  <a:schemeClr val="bg1"/>
                </a:solidFill>
                <a:latin typeface="+mj-lt"/>
              </a:rPr>
              <a:t>32 in Azure AD only</a:t>
            </a:r>
          </a:p>
          <a:p>
            <a:pPr marL="285750" indent="-285750">
              <a:lnSpc>
                <a:spcPct val="150000"/>
              </a:lnSpc>
              <a:buFont typeface="Arial" panose="020B0604020202020204" pitchFamily="34" charset="0"/>
              <a:buChar char="•"/>
            </a:pPr>
            <a:r>
              <a:rPr lang="en-US" sz="2000" dirty="0">
                <a:solidFill>
                  <a:schemeClr val="bg1"/>
                </a:solidFill>
                <a:latin typeface="+mj-lt"/>
              </a:rPr>
              <a:t>112 in On Prem AD only</a:t>
            </a:r>
          </a:p>
          <a:p>
            <a:pPr marL="285750" indent="-285750">
              <a:lnSpc>
                <a:spcPct val="150000"/>
              </a:lnSpc>
              <a:buFont typeface="Arial" panose="020B0604020202020204" pitchFamily="34" charset="0"/>
              <a:buChar char="•"/>
            </a:pPr>
            <a:r>
              <a:rPr lang="en-US" sz="2000" dirty="0">
                <a:solidFill>
                  <a:schemeClr val="bg1"/>
                </a:solidFill>
                <a:latin typeface="+mj-lt"/>
              </a:rPr>
              <a:t>4 are “CVEs”</a:t>
            </a:r>
          </a:p>
          <a:p>
            <a:pPr marL="285750" indent="-285750">
              <a:lnSpc>
                <a:spcPct val="150000"/>
              </a:lnSpc>
              <a:buFont typeface="Arial" panose="020B0604020202020204" pitchFamily="34" charset="0"/>
              <a:buChar char="•"/>
            </a:pPr>
            <a:r>
              <a:rPr lang="en-US" sz="2000" dirty="0">
                <a:solidFill>
                  <a:schemeClr val="bg1"/>
                </a:solidFill>
                <a:latin typeface="+mj-lt"/>
              </a:rPr>
              <a:t>More in the works and continually updated by Semperis Research team</a:t>
            </a:r>
          </a:p>
        </p:txBody>
      </p:sp>
    </p:spTree>
    <p:extLst>
      <p:ext uri="{BB962C8B-B14F-4D97-AF65-F5344CB8AC3E}">
        <p14:creationId xmlns:p14="http://schemas.microsoft.com/office/powerpoint/2010/main" val="902163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unburst chart&#10;&#10;Description automatically generated">
            <a:extLst>
              <a:ext uri="{FF2B5EF4-FFF2-40B4-BE49-F238E27FC236}">
                <a16:creationId xmlns:a16="http://schemas.microsoft.com/office/drawing/2014/main" id="{E6573C54-9927-C64B-A254-44A2BC301E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49507" y="1961400"/>
            <a:ext cx="3585975" cy="3621024"/>
          </a:xfrm>
          <a:prstGeom prst="rect">
            <a:avLst/>
          </a:prstGeom>
        </p:spPr>
      </p:pic>
      <p:sp>
        <p:nvSpPr>
          <p:cNvPr id="32" name="TextBox 31">
            <a:extLst>
              <a:ext uri="{FF2B5EF4-FFF2-40B4-BE49-F238E27FC236}">
                <a16:creationId xmlns:a16="http://schemas.microsoft.com/office/drawing/2014/main" id="{AD38A2FD-918D-7E48-99D0-942C4230DAC6}"/>
              </a:ext>
            </a:extLst>
          </p:cNvPr>
          <p:cNvSpPr txBox="1"/>
          <p:nvPr/>
        </p:nvSpPr>
        <p:spPr>
          <a:xfrm>
            <a:off x="8212105" y="3472855"/>
            <a:ext cx="194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mn-cs"/>
              </a:rPr>
              <a:t>Vulnerability  Assessments </a:t>
            </a:r>
            <a:endPar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0B97A825-BA68-BB47-A9F7-4D2B01ED3F37}"/>
              </a:ext>
            </a:extLst>
          </p:cNvPr>
          <p:cNvSpPr txBox="1"/>
          <p:nvPr/>
        </p:nvSpPr>
        <p:spPr>
          <a:xfrm>
            <a:off x="7491779" y="5260008"/>
            <a:ext cx="2081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Threat Detection &amp; Visibility</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D4A153AB-6917-7D4A-9DE3-0C2E7015E8CD}"/>
              </a:ext>
            </a:extLst>
          </p:cNvPr>
          <p:cNvSpPr txBox="1"/>
          <p:nvPr/>
        </p:nvSpPr>
        <p:spPr>
          <a:xfrm>
            <a:off x="2893647" y="1780102"/>
            <a:ext cx="18093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Forensics &amp; Investigation</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6" name="TextBox 35">
            <a:extLst>
              <a:ext uri="{FF2B5EF4-FFF2-40B4-BE49-F238E27FC236}">
                <a16:creationId xmlns:a16="http://schemas.microsoft.com/office/drawing/2014/main" id="{987FA1C8-1071-DC42-93EC-6667C04F4AB3}"/>
              </a:ext>
            </a:extLst>
          </p:cNvPr>
          <p:cNvSpPr txBox="1"/>
          <p:nvPr/>
        </p:nvSpPr>
        <p:spPr>
          <a:xfrm>
            <a:off x="2214443" y="5266222"/>
            <a:ext cx="24845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alpha val="35000"/>
                  </a:srgbClr>
                </a:solidFill>
                <a:effectLst/>
                <a:uLnTx/>
                <a:uFillTx/>
                <a:latin typeface="Helvetica" pitchFamily="2" charset="0"/>
                <a:ea typeface="+mn-ea"/>
                <a:cs typeface="+mn-cs"/>
              </a:rPr>
              <a:t>Auto-Remediation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alpha val="35000"/>
                  </a:srgbClr>
                </a:solidFill>
                <a:effectLst/>
                <a:uLnTx/>
                <a:uFillTx/>
                <a:latin typeface="Helvetica" pitchFamily="2" charset="0"/>
                <a:ea typeface="+mn-ea"/>
                <a:cs typeface="+mn-cs"/>
              </a:rPr>
              <a:t>&amp; Incident Response </a:t>
            </a:r>
            <a:endParaRPr kumimoji="0" lang="en-US" sz="1600" b="0" i="0" u="none" strike="noStrike" kern="1200" cap="none" spc="0" normalizeH="0" baseline="0" noProof="0" dirty="0">
              <a:ln>
                <a:noFill/>
              </a:ln>
              <a:solidFill>
                <a:srgbClr val="FFFFFF">
                  <a:alpha val="35000"/>
                </a:srgbClr>
              </a:solidFill>
              <a:effectLst/>
              <a:uLnTx/>
              <a:uFillTx/>
              <a:latin typeface="Helvetica" pitchFamily="2" charset="0"/>
              <a:ea typeface="+mn-ea"/>
              <a:cs typeface="+mn-cs"/>
            </a:endParaRPr>
          </a:p>
        </p:txBody>
      </p:sp>
      <p:sp>
        <p:nvSpPr>
          <p:cNvPr id="37" name="TextBox 36">
            <a:extLst>
              <a:ext uri="{FF2B5EF4-FFF2-40B4-BE49-F238E27FC236}">
                <a16:creationId xmlns:a16="http://schemas.microsoft.com/office/drawing/2014/main" id="{4ED4FE4A-C937-734A-AB85-4343B2E26175}"/>
              </a:ext>
            </a:extLst>
          </p:cNvPr>
          <p:cNvSpPr txBox="1"/>
          <p:nvPr/>
        </p:nvSpPr>
        <p:spPr>
          <a:xfrm>
            <a:off x="7444761" y="1733166"/>
            <a:ext cx="24580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Tahoma" panose="020B0604030504040204" pitchFamily="34" charset="0"/>
                <a:cs typeface="Arial" panose="020B0604020202020204" pitchFamily="34" charset="0"/>
              </a:rPr>
              <a:t>IOE &amp; IOC Discovery &amp; Monitoring</a:t>
            </a:r>
            <a:endParaRPr kumimoji="0" lang="en-US" sz="1600" b="0" i="0" u="none" strike="noStrike" kern="1200" cap="none" spc="0" normalizeH="0" baseline="0" noProof="0" dirty="0">
              <a:ln>
                <a:noFill/>
              </a:ln>
              <a:solidFill>
                <a:srgbClr val="FFFFFF"/>
              </a:solidFill>
              <a:effectLst/>
              <a:uLnTx/>
              <a:uFillTx/>
              <a:latin typeface="Helvetica" pitchFamily="2" charset="0"/>
              <a:ea typeface="Tahoma" panose="020B0604030504040204" pitchFamily="34" charset="0"/>
              <a:cs typeface="Arial" panose="020B0604020202020204" pitchFamily="34" charset="0"/>
            </a:endParaRPr>
          </a:p>
        </p:txBody>
      </p:sp>
      <p:sp>
        <p:nvSpPr>
          <p:cNvPr id="43" name="Oval 42">
            <a:extLst>
              <a:ext uri="{FF2B5EF4-FFF2-40B4-BE49-F238E27FC236}">
                <a16:creationId xmlns:a16="http://schemas.microsoft.com/office/drawing/2014/main" id="{A4BE4EBC-9DC0-3C46-ABF9-D72EB09792EE}"/>
              </a:ext>
            </a:extLst>
          </p:cNvPr>
          <p:cNvSpPr/>
          <p:nvPr/>
        </p:nvSpPr>
        <p:spPr>
          <a:xfrm>
            <a:off x="6823712" y="5044399"/>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5" name="Oval 44">
            <a:extLst>
              <a:ext uri="{FF2B5EF4-FFF2-40B4-BE49-F238E27FC236}">
                <a16:creationId xmlns:a16="http://schemas.microsoft.com/office/drawing/2014/main" id="{DC2949EC-57B0-9B45-80AA-676E536C8BC1}"/>
              </a:ext>
            </a:extLst>
          </p:cNvPr>
          <p:cNvSpPr/>
          <p:nvPr/>
        </p:nvSpPr>
        <p:spPr>
          <a:xfrm>
            <a:off x="4878785" y="5044400"/>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6" name="Oval 45">
            <a:extLst>
              <a:ext uri="{FF2B5EF4-FFF2-40B4-BE49-F238E27FC236}">
                <a16:creationId xmlns:a16="http://schemas.microsoft.com/office/drawing/2014/main" id="{9B342B19-82A3-9B49-9C4F-DB394C8A3C48}"/>
              </a:ext>
            </a:extLst>
          </p:cNvPr>
          <p:cNvSpPr/>
          <p:nvPr/>
        </p:nvSpPr>
        <p:spPr>
          <a:xfrm>
            <a:off x="4167084"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7" name="Oval 46">
            <a:extLst>
              <a:ext uri="{FF2B5EF4-FFF2-40B4-BE49-F238E27FC236}">
                <a16:creationId xmlns:a16="http://schemas.microsoft.com/office/drawing/2014/main" id="{33381873-00CC-BA45-ACC9-746188641676}"/>
              </a:ext>
            </a:extLst>
          </p:cNvPr>
          <p:cNvSpPr/>
          <p:nvPr/>
        </p:nvSpPr>
        <p:spPr>
          <a:xfrm>
            <a:off x="4878785" y="213451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1" name="Oval 40">
            <a:extLst>
              <a:ext uri="{FF2B5EF4-FFF2-40B4-BE49-F238E27FC236}">
                <a16:creationId xmlns:a16="http://schemas.microsoft.com/office/drawing/2014/main" id="{486CB629-15F8-EF4C-92B2-C4D62120934D}"/>
              </a:ext>
            </a:extLst>
          </p:cNvPr>
          <p:cNvSpPr/>
          <p:nvPr/>
        </p:nvSpPr>
        <p:spPr>
          <a:xfrm>
            <a:off x="6866545" y="2038625"/>
            <a:ext cx="454391" cy="4616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AB41C5A-6C00-CC48-8014-47EE6E778ADF}"/>
              </a:ext>
            </a:extLst>
          </p:cNvPr>
          <p:cNvSpPr txBox="1"/>
          <p:nvPr/>
        </p:nvSpPr>
        <p:spPr>
          <a:xfrm>
            <a:off x="1544295" y="3527363"/>
            <a:ext cx="242835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Cyber-First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Disaster Recovery</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73" name="Chevron 72">
            <a:extLst>
              <a:ext uri="{FF2B5EF4-FFF2-40B4-BE49-F238E27FC236}">
                <a16:creationId xmlns:a16="http://schemas.microsoft.com/office/drawing/2014/main" id="{092929C0-73B1-BF40-A43E-261ADE5F4692}"/>
              </a:ext>
            </a:extLst>
          </p:cNvPr>
          <p:cNvSpPr/>
          <p:nvPr/>
        </p:nvSpPr>
        <p:spPr>
          <a:xfrm>
            <a:off x="2523844" y="457101"/>
            <a:ext cx="2204834" cy="461665"/>
          </a:xfrm>
          <a:prstGeom prst="chevron">
            <a:avLst/>
          </a:prstGeom>
          <a:no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During an attack</a:t>
            </a:r>
          </a:p>
        </p:txBody>
      </p:sp>
      <p:sp>
        <p:nvSpPr>
          <p:cNvPr id="74" name="Pentagon 73">
            <a:extLst>
              <a:ext uri="{FF2B5EF4-FFF2-40B4-BE49-F238E27FC236}">
                <a16:creationId xmlns:a16="http://schemas.microsoft.com/office/drawing/2014/main" id="{BB7305F8-089F-2941-9C08-EAE9B93C2D82}"/>
              </a:ext>
            </a:extLst>
          </p:cNvPr>
          <p:cNvSpPr/>
          <p:nvPr/>
        </p:nvSpPr>
        <p:spPr>
          <a:xfrm>
            <a:off x="536875" y="458230"/>
            <a:ext cx="2052021" cy="459405"/>
          </a:xfrm>
          <a:prstGeom prst="homePlate">
            <a:avLst/>
          </a:prstGeom>
          <a:gradFill flip="none" rotWithShape="1">
            <a:gsLst>
              <a:gs pos="0">
                <a:srgbClr val="FF2B27"/>
              </a:gs>
              <a:gs pos="10000">
                <a:srgbClr val="FF2B27"/>
              </a:gs>
              <a:gs pos="90000">
                <a:srgbClr val="FF00A9"/>
              </a:gs>
              <a:gs pos="100000">
                <a:srgbClr val="FF00A9"/>
              </a:gs>
            </a:gsLst>
            <a:lin ang="0" scaled="1"/>
            <a:tileRect/>
          </a:gra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Before an attack</a:t>
            </a:r>
          </a:p>
        </p:txBody>
      </p:sp>
      <p:sp>
        <p:nvSpPr>
          <p:cNvPr id="88" name="Chevron 87">
            <a:extLst>
              <a:ext uri="{FF2B5EF4-FFF2-40B4-BE49-F238E27FC236}">
                <a16:creationId xmlns:a16="http://schemas.microsoft.com/office/drawing/2014/main" id="{41986351-56D4-A642-A4DC-CBBBC47DAF41}"/>
              </a:ext>
            </a:extLst>
          </p:cNvPr>
          <p:cNvSpPr/>
          <p:nvPr/>
        </p:nvSpPr>
        <p:spPr>
          <a:xfrm>
            <a:off x="4662040" y="457101"/>
            <a:ext cx="2157856" cy="461665"/>
          </a:xfrm>
          <a:prstGeom prst="chevron">
            <a:avLst/>
          </a:prstGeom>
          <a:solidFill>
            <a:schemeClr val="tx1">
              <a:lumMod val="90000"/>
              <a:lumOff val="10000"/>
            </a:schemeClr>
          </a:soli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After an attack</a:t>
            </a:r>
          </a:p>
        </p:txBody>
      </p:sp>
      <p:grpSp>
        <p:nvGrpSpPr>
          <p:cNvPr id="48" name="Group 47">
            <a:extLst>
              <a:ext uri="{FF2B5EF4-FFF2-40B4-BE49-F238E27FC236}">
                <a16:creationId xmlns:a16="http://schemas.microsoft.com/office/drawing/2014/main" id="{134F3069-0BC6-6C43-9553-CF7E184C03A7}"/>
              </a:ext>
            </a:extLst>
          </p:cNvPr>
          <p:cNvGrpSpPr/>
          <p:nvPr/>
        </p:nvGrpSpPr>
        <p:grpSpPr>
          <a:xfrm>
            <a:off x="5209333" y="2965583"/>
            <a:ext cx="1725847" cy="1724587"/>
            <a:chOff x="5122232" y="4165600"/>
            <a:chExt cx="355490" cy="355490"/>
          </a:xfrm>
        </p:grpSpPr>
        <p:sp>
          <p:nvSpPr>
            <p:cNvPr id="49" name="Oval 48">
              <a:extLst>
                <a:ext uri="{FF2B5EF4-FFF2-40B4-BE49-F238E27FC236}">
                  <a16:creationId xmlns:a16="http://schemas.microsoft.com/office/drawing/2014/main" id="{F8D2293F-CD26-F843-AD24-1377D2CBC95C}"/>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EB02DABA-08D9-3C48-A168-E162CF5465AD}"/>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0" name="Picture 39" descr="A close up of a sign&#10;&#10;Description automatically generated">
            <a:extLst>
              <a:ext uri="{FF2B5EF4-FFF2-40B4-BE49-F238E27FC236}">
                <a16:creationId xmlns:a16="http://schemas.microsoft.com/office/drawing/2014/main" id="{1D5FBC2B-7B25-8148-B106-AE33F3D68C3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5724832" y="3406955"/>
            <a:ext cx="714626" cy="829973"/>
          </a:xfrm>
          <a:prstGeom prst="rect">
            <a:avLst/>
          </a:prstGeom>
        </p:spPr>
      </p:pic>
      <p:sp>
        <p:nvSpPr>
          <p:cNvPr id="52" name="Oval 51">
            <a:extLst>
              <a:ext uri="{FF2B5EF4-FFF2-40B4-BE49-F238E27FC236}">
                <a16:creationId xmlns:a16="http://schemas.microsoft.com/office/drawing/2014/main" id="{3ED052E2-AF67-D046-9E06-11F0E8E161E1}"/>
              </a:ext>
            </a:extLst>
          </p:cNvPr>
          <p:cNvSpPr/>
          <p:nvPr/>
        </p:nvSpPr>
        <p:spPr>
          <a:xfrm>
            <a:off x="6823712" y="2134045"/>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3" name="Oval 52">
            <a:extLst>
              <a:ext uri="{FF2B5EF4-FFF2-40B4-BE49-F238E27FC236}">
                <a16:creationId xmlns:a16="http://schemas.microsoft.com/office/drawing/2014/main" id="{55D9EF91-E26A-0540-875D-E755B8CD6501}"/>
              </a:ext>
            </a:extLst>
          </p:cNvPr>
          <p:cNvSpPr/>
          <p:nvPr/>
        </p:nvSpPr>
        <p:spPr>
          <a:xfrm>
            <a:off x="7557528"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nvGrpSpPr>
          <p:cNvPr id="64" name="Group 63">
            <a:extLst>
              <a:ext uri="{FF2B5EF4-FFF2-40B4-BE49-F238E27FC236}">
                <a16:creationId xmlns:a16="http://schemas.microsoft.com/office/drawing/2014/main" id="{EE76EED1-6825-714D-88AC-C46863F42D5B}"/>
              </a:ext>
            </a:extLst>
          </p:cNvPr>
          <p:cNvGrpSpPr/>
          <p:nvPr/>
        </p:nvGrpSpPr>
        <p:grpSpPr>
          <a:xfrm>
            <a:off x="6740442" y="2054944"/>
            <a:ext cx="629448" cy="622287"/>
            <a:chOff x="5122232" y="4165600"/>
            <a:chExt cx="355490" cy="355490"/>
          </a:xfrm>
        </p:grpSpPr>
        <p:sp>
          <p:nvSpPr>
            <p:cNvPr id="65" name="Oval 64">
              <a:extLst>
                <a:ext uri="{FF2B5EF4-FFF2-40B4-BE49-F238E27FC236}">
                  <a16:creationId xmlns:a16="http://schemas.microsoft.com/office/drawing/2014/main" id="{330392BC-B2B1-0E42-BEE1-7C66B99F1663}"/>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65A3290D-3B14-8E4C-8536-A40398CFE856}"/>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70" name="Group 69">
            <a:extLst>
              <a:ext uri="{FF2B5EF4-FFF2-40B4-BE49-F238E27FC236}">
                <a16:creationId xmlns:a16="http://schemas.microsoft.com/office/drawing/2014/main" id="{C41B0275-EBAA-5644-87F1-4BAF7CF61E8D}"/>
              </a:ext>
            </a:extLst>
          </p:cNvPr>
          <p:cNvGrpSpPr/>
          <p:nvPr/>
        </p:nvGrpSpPr>
        <p:grpSpPr>
          <a:xfrm>
            <a:off x="7479235" y="3508609"/>
            <a:ext cx="629448" cy="622287"/>
            <a:chOff x="5122232" y="4165600"/>
            <a:chExt cx="355490" cy="355490"/>
          </a:xfrm>
        </p:grpSpPr>
        <p:sp>
          <p:nvSpPr>
            <p:cNvPr id="71" name="Oval 70">
              <a:extLst>
                <a:ext uri="{FF2B5EF4-FFF2-40B4-BE49-F238E27FC236}">
                  <a16:creationId xmlns:a16="http://schemas.microsoft.com/office/drawing/2014/main" id="{E068CFC0-5E65-4840-8935-50BBFFD6DD01}"/>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8E509B17-9241-5F48-90C6-AC8DC8975850}"/>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2" name="TextBox 1">
            <a:extLst>
              <a:ext uri="{FF2B5EF4-FFF2-40B4-BE49-F238E27FC236}">
                <a16:creationId xmlns:a16="http://schemas.microsoft.com/office/drawing/2014/main" id="{5DC2E956-B240-4A02-AA84-79560A78CD04}"/>
              </a:ext>
            </a:extLst>
          </p:cNvPr>
          <p:cNvSpPr txBox="1"/>
          <p:nvPr/>
        </p:nvSpPr>
        <p:spPr>
          <a:xfrm>
            <a:off x="9338845" y="1902661"/>
            <a:ext cx="12220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1D53"/>
                </a:solidFill>
                <a:effectLst/>
                <a:uLnTx/>
                <a:uFillTx/>
                <a:latin typeface="Tahoma" panose="020B0604030504040204" pitchFamily="34" charset="0"/>
                <a:ea typeface="Tahoma" panose="020B0604030504040204" pitchFamily="34" charset="0"/>
                <a:cs typeface="Tahoma" panose="020B0604030504040204" pitchFamily="34" charset="0"/>
              </a:rPr>
              <a:t>Identify</a:t>
            </a:r>
          </a:p>
        </p:txBody>
      </p:sp>
      <p:sp>
        <p:nvSpPr>
          <p:cNvPr id="38" name="TextBox 37">
            <a:extLst>
              <a:ext uri="{FF2B5EF4-FFF2-40B4-BE49-F238E27FC236}">
                <a16:creationId xmlns:a16="http://schemas.microsoft.com/office/drawing/2014/main" id="{6330DB0C-9E6F-4463-A732-7EE2517F753D}"/>
              </a:ext>
            </a:extLst>
          </p:cNvPr>
          <p:cNvSpPr txBox="1"/>
          <p:nvPr/>
        </p:nvSpPr>
        <p:spPr>
          <a:xfrm>
            <a:off x="10770462" y="3602316"/>
            <a:ext cx="1140184" cy="461665"/>
          </a:xfrm>
          <a:prstGeom prst="rect">
            <a:avLst/>
          </a:prstGeom>
          <a:noFill/>
        </p:spPr>
        <p:txBody>
          <a:bodyPr wrap="none" rtlCol="0">
            <a:spAutoFit/>
          </a:bodyPr>
          <a:lstStyle>
            <a:defPPr>
              <a:defRPr lang="en-US"/>
            </a:defPPr>
            <a:lvl1pPr>
              <a:defRPr sz="2400">
                <a:solidFill>
                  <a:srgbClr val="FF1D53"/>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1D53"/>
                </a:solidFill>
                <a:effectLst/>
                <a:uLnTx/>
                <a:uFillTx/>
                <a:latin typeface="Tahoma" panose="020B0604030504040204" pitchFamily="34" charset="0"/>
                <a:ea typeface="Tahoma" panose="020B0604030504040204" pitchFamily="34" charset="0"/>
                <a:cs typeface="Tahoma" panose="020B0604030504040204" pitchFamily="34" charset="0"/>
              </a:rPr>
              <a:t>Protect</a:t>
            </a:r>
          </a:p>
        </p:txBody>
      </p:sp>
    </p:spTree>
    <p:extLst>
      <p:ext uri="{BB962C8B-B14F-4D97-AF65-F5344CB8AC3E}">
        <p14:creationId xmlns:p14="http://schemas.microsoft.com/office/powerpoint/2010/main" val="384079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9B021-17CB-3142-8769-D6876928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367" y="1968936"/>
            <a:ext cx="3797997" cy="3717876"/>
          </a:xfrm>
          <a:prstGeom prst="rect">
            <a:avLst/>
          </a:prstGeom>
        </p:spPr>
      </p:pic>
      <p:sp>
        <p:nvSpPr>
          <p:cNvPr id="32" name="TextBox 31">
            <a:extLst>
              <a:ext uri="{FF2B5EF4-FFF2-40B4-BE49-F238E27FC236}">
                <a16:creationId xmlns:a16="http://schemas.microsoft.com/office/drawing/2014/main" id="{AD38A2FD-918D-7E48-99D0-942C4230DAC6}"/>
              </a:ext>
            </a:extLst>
          </p:cNvPr>
          <p:cNvSpPr txBox="1"/>
          <p:nvPr/>
        </p:nvSpPr>
        <p:spPr>
          <a:xfrm>
            <a:off x="8253187" y="3521169"/>
            <a:ext cx="194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Vulnerability  Assessments </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0B97A825-BA68-BB47-A9F7-4D2B01ED3F37}"/>
              </a:ext>
            </a:extLst>
          </p:cNvPr>
          <p:cNvSpPr txBox="1"/>
          <p:nvPr/>
        </p:nvSpPr>
        <p:spPr>
          <a:xfrm>
            <a:off x="7491779" y="5260008"/>
            <a:ext cx="2081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Threat Detection &amp; Visibility</a:t>
            </a:r>
            <a:endParaRPr kumimoji="0" lang="en-US" sz="1600" b="0" i="0" u="none" strike="noStrike" kern="1200" cap="none" spc="0" normalizeH="0" baseline="0" noProof="0">
              <a:ln>
                <a:noFill/>
              </a:ln>
              <a:solidFill>
                <a:srgbClr val="FFFFFF"/>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D4A153AB-6917-7D4A-9DE3-0C2E7015E8CD}"/>
              </a:ext>
            </a:extLst>
          </p:cNvPr>
          <p:cNvSpPr txBox="1"/>
          <p:nvPr/>
        </p:nvSpPr>
        <p:spPr>
          <a:xfrm>
            <a:off x="2893647" y="1780102"/>
            <a:ext cx="18093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Forensics &amp; Investigation</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6" name="TextBox 35">
            <a:extLst>
              <a:ext uri="{FF2B5EF4-FFF2-40B4-BE49-F238E27FC236}">
                <a16:creationId xmlns:a16="http://schemas.microsoft.com/office/drawing/2014/main" id="{987FA1C8-1071-DC42-93EC-6667C04F4AB3}"/>
              </a:ext>
            </a:extLst>
          </p:cNvPr>
          <p:cNvSpPr txBox="1"/>
          <p:nvPr/>
        </p:nvSpPr>
        <p:spPr>
          <a:xfrm>
            <a:off x="2214443" y="5266222"/>
            <a:ext cx="24845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mn-cs"/>
              </a:rPr>
              <a:t>Auto-Remediation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mn-cs"/>
              </a:rPr>
              <a:t>&amp; Incident Response </a:t>
            </a:r>
            <a:endParaRPr kumimoji="0" lang="en-US" sz="16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37" name="TextBox 36">
            <a:extLst>
              <a:ext uri="{FF2B5EF4-FFF2-40B4-BE49-F238E27FC236}">
                <a16:creationId xmlns:a16="http://schemas.microsoft.com/office/drawing/2014/main" id="{4ED4FE4A-C937-734A-AB85-4343B2E26175}"/>
              </a:ext>
            </a:extLst>
          </p:cNvPr>
          <p:cNvSpPr txBox="1"/>
          <p:nvPr/>
        </p:nvSpPr>
        <p:spPr>
          <a:xfrm>
            <a:off x="7491779" y="1780102"/>
            <a:ext cx="24580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Tahoma" panose="020B0604030504040204" pitchFamily="34" charset="0"/>
                <a:cs typeface="Arial" panose="020B0604020202020204" pitchFamily="34" charset="0"/>
              </a:rPr>
              <a:t>IOE &amp; IOC Discovery &amp; Monitoring</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Tahoma" panose="020B0604030504040204" pitchFamily="34" charset="0"/>
              <a:cs typeface="Arial" panose="020B0604020202020204" pitchFamily="34" charset="0"/>
            </a:endParaRPr>
          </a:p>
        </p:txBody>
      </p:sp>
      <p:sp>
        <p:nvSpPr>
          <p:cNvPr id="43" name="Oval 42">
            <a:extLst>
              <a:ext uri="{FF2B5EF4-FFF2-40B4-BE49-F238E27FC236}">
                <a16:creationId xmlns:a16="http://schemas.microsoft.com/office/drawing/2014/main" id="{A4BE4EBC-9DC0-3C46-ABF9-D72EB09792EE}"/>
              </a:ext>
            </a:extLst>
          </p:cNvPr>
          <p:cNvSpPr/>
          <p:nvPr/>
        </p:nvSpPr>
        <p:spPr>
          <a:xfrm>
            <a:off x="6823712" y="5044399"/>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5" name="Oval 44">
            <a:extLst>
              <a:ext uri="{FF2B5EF4-FFF2-40B4-BE49-F238E27FC236}">
                <a16:creationId xmlns:a16="http://schemas.microsoft.com/office/drawing/2014/main" id="{DC2949EC-57B0-9B45-80AA-676E536C8BC1}"/>
              </a:ext>
            </a:extLst>
          </p:cNvPr>
          <p:cNvSpPr/>
          <p:nvPr/>
        </p:nvSpPr>
        <p:spPr>
          <a:xfrm>
            <a:off x="4878785" y="5044400"/>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6" name="Oval 45">
            <a:extLst>
              <a:ext uri="{FF2B5EF4-FFF2-40B4-BE49-F238E27FC236}">
                <a16:creationId xmlns:a16="http://schemas.microsoft.com/office/drawing/2014/main" id="{9B342B19-82A3-9B49-9C4F-DB394C8A3C48}"/>
              </a:ext>
            </a:extLst>
          </p:cNvPr>
          <p:cNvSpPr/>
          <p:nvPr/>
        </p:nvSpPr>
        <p:spPr>
          <a:xfrm>
            <a:off x="4167084"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7" name="Oval 46">
            <a:extLst>
              <a:ext uri="{FF2B5EF4-FFF2-40B4-BE49-F238E27FC236}">
                <a16:creationId xmlns:a16="http://schemas.microsoft.com/office/drawing/2014/main" id="{33381873-00CC-BA45-ACC9-746188641676}"/>
              </a:ext>
            </a:extLst>
          </p:cNvPr>
          <p:cNvSpPr/>
          <p:nvPr/>
        </p:nvSpPr>
        <p:spPr>
          <a:xfrm>
            <a:off x="4878785" y="213451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1" name="Oval 40">
            <a:extLst>
              <a:ext uri="{FF2B5EF4-FFF2-40B4-BE49-F238E27FC236}">
                <a16:creationId xmlns:a16="http://schemas.microsoft.com/office/drawing/2014/main" id="{486CB629-15F8-EF4C-92B2-C4D62120934D}"/>
              </a:ext>
            </a:extLst>
          </p:cNvPr>
          <p:cNvSpPr/>
          <p:nvPr/>
        </p:nvSpPr>
        <p:spPr>
          <a:xfrm>
            <a:off x="6866545" y="2038625"/>
            <a:ext cx="454391" cy="4616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AB41C5A-6C00-CC48-8014-47EE6E778ADF}"/>
              </a:ext>
            </a:extLst>
          </p:cNvPr>
          <p:cNvSpPr txBox="1"/>
          <p:nvPr/>
        </p:nvSpPr>
        <p:spPr>
          <a:xfrm>
            <a:off x="1544295" y="3527363"/>
            <a:ext cx="242835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Cyber-First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Disaster Recovery</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grpSp>
        <p:nvGrpSpPr>
          <p:cNvPr id="48" name="Group 47">
            <a:extLst>
              <a:ext uri="{FF2B5EF4-FFF2-40B4-BE49-F238E27FC236}">
                <a16:creationId xmlns:a16="http://schemas.microsoft.com/office/drawing/2014/main" id="{134F3069-0BC6-6C43-9553-CF7E184C03A7}"/>
              </a:ext>
            </a:extLst>
          </p:cNvPr>
          <p:cNvGrpSpPr/>
          <p:nvPr/>
        </p:nvGrpSpPr>
        <p:grpSpPr>
          <a:xfrm>
            <a:off x="5209333" y="2965583"/>
            <a:ext cx="1725847" cy="1724587"/>
            <a:chOff x="5122232" y="4165600"/>
            <a:chExt cx="355490" cy="355490"/>
          </a:xfrm>
        </p:grpSpPr>
        <p:sp>
          <p:nvSpPr>
            <p:cNvPr id="49" name="Oval 48">
              <a:extLst>
                <a:ext uri="{FF2B5EF4-FFF2-40B4-BE49-F238E27FC236}">
                  <a16:creationId xmlns:a16="http://schemas.microsoft.com/office/drawing/2014/main" id="{F8D2293F-CD26-F843-AD24-1377D2CBC95C}"/>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EB02DABA-08D9-3C48-A168-E162CF5465AD}"/>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0" name="Picture 39" descr="A close up of a sign&#10;&#10;Description automatically generated">
            <a:extLst>
              <a:ext uri="{FF2B5EF4-FFF2-40B4-BE49-F238E27FC236}">
                <a16:creationId xmlns:a16="http://schemas.microsoft.com/office/drawing/2014/main" id="{1D5FBC2B-7B25-8148-B106-AE33F3D68C3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5724832" y="3406955"/>
            <a:ext cx="714626" cy="829973"/>
          </a:xfrm>
          <a:prstGeom prst="rect">
            <a:avLst/>
          </a:prstGeom>
        </p:spPr>
      </p:pic>
      <p:sp>
        <p:nvSpPr>
          <p:cNvPr id="52" name="Oval 51">
            <a:extLst>
              <a:ext uri="{FF2B5EF4-FFF2-40B4-BE49-F238E27FC236}">
                <a16:creationId xmlns:a16="http://schemas.microsoft.com/office/drawing/2014/main" id="{3ED052E2-AF67-D046-9E06-11F0E8E161E1}"/>
              </a:ext>
            </a:extLst>
          </p:cNvPr>
          <p:cNvSpPr/>
          <p:nvPr/>
        </p:nvSpPr>
        <p:spPr>
          <a:xfrm>
            <a:off x="6823712" y="2134045"/>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3" name="Oval 52">
            <a:extLst>
              <a:ext uri="{FF2B5EF4-FFF2-40B4-BE49-F238E27FC236}">
                <a16:creationId xmlns:a16="http://schemas.microsoft.com/office/drawing/2014/main" id="{55D9EF91-E26A-0540-875D-E755B8CD6501}"/>
              </a:ext>
            </a:extLst>
          </p:cNvPr>
          <p:cNvSpPr/>
          <p:nvPr/>
        </p:nvSpPr>
        <p:spPr>
          <a:xfrm>
            <a:off x="7557528"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nvGrpSpPr>
          <p:cNvPr id="75" name="Group 74">
            <a:extLst>
              <a:ext uri="{FF2B5EF4-FFF2-40B4-BE49-F238E27FC236}">
                <a16:creationId xmlns:a16="http://schemas.microsoft.com/office/drawing/2014/main" id="{664307C0-09E2-6041-90E0-1A48CD01C9A7}"/>
              </a:ext>
            </a:extLst>
          </p:cNvPr>
          <p:cNvGrpSpPr/>
          <p:nvPr/>
        </p:nvGrpSpPr>
        <p:grpSpPr>
          <a:xfrm>
            <a:off x="6742185" y="4962423"/>
            <a:ext cx="629448" cy="622287"/>
            <a:chOff x="5122232" y="4165600"/>
            <a:chExt cx="355490" cy="355490"/>
          </a:xfrm>
        </p:grpSpPr>
        <p:sp>
          <p:nvSpPr>
            <p:cNvPr id="76" name="Oval 75">
              <a:extLst>
                <a:ext uri="{FF2B5EF4-FFF2-40B4-BE49-F238E27FC236}">
                  <a16:creationId xmlns:a16="http://schemas.microsoft.com/office/drawing/2014/main" id="{51177F45-A131-2E41-B2F5-5B83D4C99486}"/>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AC5AA5F9-2014-A747-BEDE-D641DC5BC3F3}"/>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38" name="Group 37">
            <a:extLst>
              <a:ext uri="{FF2B5EF4-FFF2-40B4-BE49-F238E27FC236}">
                <a16:creationId xmlns:a16="http://schemas.microsoft.com/office/drawing/2014/main" id="{8647CA1C-44A9-A244-97AA-095369746F26}"/>
              </a:ext>
            </a:extLst>
          </p:cNvPr>
          <p:cNvGrpSpPr/>
          <p:nvPr/>
        </p:nvGrpSpPr>
        <p:grpSpPr>
          <a:xfrm>
            <a:off x="4797867" y="4962423"/>
            <a:ext cx="629448" cy="622287"/>
            <a:chOff x="5122232" y="4165600"/>
            <a:chExt cx="355490" cy="355490"/>
          </a:xfrm>
        </p:grpSpPr>
        <p:sp>
          <p:nvSpPr>
            <p:cNvPr id="39" name="Oval 38">
              <a:extLst>
                <a:ext uri="{FF2B5EF4-FFF2-40B4-BE49-F238E27FC236}">
                  <a16:creationId xmlns:a16="http://schemas.microsoft.com/office/drawing/2014/main" id="{4D4315C9-104D-A549-9F49-21342EF762ED}"/>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79A7BC76-0DC0-784F-9186-5CA935A4FA24}"/>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44" name="TextBox 43">
            <a:extLst>
              <a:ext uri="{FF2B5EF4-FFF2-40B4-BE49-F238E27FC236}">
                <a16:creationId xmlns:a16="http://schemas.microsoft.com/office/drawing/2014/main" id="{ACFD29AD-0CA5-4E2A-AC08-7CFB99B6ACBD}"/>
              </a:ext>
            </a:extLst>
          </p:cNvPr>
          <p:cNvSpPr txBox="1"/>
          <p:nvPr/>
        </p:nvSpPr>
        <p:spPr>
          <a:xfrm>
            <a:off x="9573491" y="5450888"/>
            <a:ext cx="1064715" cy="461665"/>
          </a:xfrm>
          <a:prstGeom prst="rect">
            <a:avLst/>
          </a:prstGeom>
          <a:noFill/>
        </p:spPr>
        <p:txBody>
          <a:bodyPr wrap="none" rtlCol="0">
            <a:spAutoFit/>
          </a:bodyPr>
          <a:lstStyle>
            <a:defPPr>
              <a:defRPr lang="en-US"/>
            </a:defPPr>
            <a:lvl1pPr>
              <a:defRPr sz="2400">
                <a:solidFill>
                  <a:srgbClr val="FF1D53"/>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1D53"/>
                </a:solidFill>
                <a:effectLst/>
                <a:uLnTx/>
                <a:uFillTx/>
                <a:latin typeface="Tahoma" panose="020B0604030504040204" pitchFamily="34" charset="0"/>
                <a:ea typeface="Tahoma" panose="020B0604030504040204" pitchFamily="34" charset="0"/>
                <a:cs typeface="Tahoma" panose="020B0604030504040204" pitchFamily="34" charset="0"/>
              </a:rPr>
              <a:t>Detect</a:t>
            </a:r>
          </a:p>
        </p:txBody>
      </p:sp>
      <p:sp>
        <p:nvSpPr>
          <p:cNvPr id="51" name="TextBox 50">
            <a:extLst>
              <a:ext uri="{FF2B5EF4-FFF2-40B4-BE49-F238E27FC236}">
                <a16:creationId xmlns:a16="http://schemas.microsoft.com/office/drawing/2014/main" id="{C23071F6-B7DA-4425-B928-DED506AC4CF1}"/>
              </a:ext>
            </a:extLst>
          </p:cNvPr>
          <p:cNvSpPr txBox="1"/>
          <p:nvPr/>
        </p:nvSpPr>
        <p:spPr>
          <a:xfrm>
            <a:off x="636768" y="5450888"/>
            <a:ext cx="1347677" cy="461665"/>
          </a:xfrm>
          <a:prstGeom prst="rect">
            <a:avLst/>
          </a:prstGeom>
          <a:noFill/>
        </p:spPr>
        <p:txBody>
          <a:bodyPr wrap="none" rtlCol="0">
            <a:spAutoFit/>
          </a:bodyPr>
          <a:lstStyle>
            <a:defPPr>
              <a:defRPr lang="en-US"/>
            </a:defPPr>
            <a:lvl1pPr>
              <a:defRPr sz="2400">
                <a:solidFill>
                  <a:srgbClr val="FF1D53"/>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1D53"/>
                </a:solidFill>
                <a:effectLst/>
                <a:uLnTx/>
                <a:uFillTx/>
                <a:latin typeface="Tahoma" panose="020B0604030504040204" pitchFamily="34" charset="0"/>
                <a:ea typeface="Tahoma" panose="020B0604030504040204" pitchFamily="34" charset="0"/>
                <a:cs typeface="Tahoma" panose="020B0604030504040204" pitchFamily="34" charset="0"/>
              </a:rPr>
              <a:t>Respond</a:t>
            </a:r>
          </a:p>
        </p:txBody>
      </p:sp>
      <p:sp>
        <p:nvSpPr>
          <p:cNvPr id="2" name="Chevron 1">
            <a:extLst>
              <a:ext uri="{FF2B5EF4-FFF2-40B4-BE49-F238E27FC236}">
                <a16:creationId xmlns:a16="http://schemas.microsoft.com/office/drawing/2014/main" id="{B879477E-0509-35F6-2585-5D2D83C19954}"/>
              </a:ext>
            </a:extLst>
          </p:cNvPr>
          <p:cNvSpPr/>
          <p:nvPr/>
        </p:nvSpPr>
        <p:spPr>
          <a:xfrm>
            <a:off x="2523844" y="457101"/>
            <a:ext cx="2204834" cy="461665"/>
          </a:xfrm>
          <a:prstGeom prst="chevron">
            <a:avLst/>
          </a:prstGeom>
          <a:solidFill>
            <a:schemeClr val="accent1"/>
          </a:soli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During an attack</a:t>
            </a:r>
          </a:p>
        </p:txBody>
      </p:sp>
      <p:sp>
        <p:nvSpPr>
          <p:cNvPr id="4" name="Pentagon 3">
            <a:extLst>
              <a:ext uri="{FF2B5EF4-FFF2-40B4-BE49-F238E27FC236}">
                <a16:creationId xmlns:a16="http://schemas.microsoft.com/office/drawing/2014/main" id="{B7685EEC-06C7-166C-75A2-5A2454CDC4A6}"/>
              </a:ext>
            </a:extLst>
          </p:cNvPr>
          <p:cNvSpPr/>
          <p:nvPr/>
        </p:nvSpPr>
        <p:spPr>
          <a:xfrm>
            <a:off x="536875" y="458230"/>
            <a:ext cx="2052021" cy="459405"/>
          </a:xfrm>
          <a:prstGeom prst="homePlate">
            <a:avLst/>
          </a:prstGeom>
          <a:no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Before an attack</a:t>
            </a:r>
          </a:p>
        </p:txBody>
      </p:sp>
      <p:sp>
        <p:nvSpPr>
          <p:cNvPr id="5" name="Chevron 4">
            <a:extLst>
              <a:ext uri="{FF2B5EF4-FFF2-40B4-BE49-F238E27FC236}">
                <a16:creationId xmlns:a16="http://schemas.microsoft.com/office/drawing/2014/main" id="{18647160-FCEE-ADFB-D8F5-2BB8B816825E}"/>
              </a:ext>
            </a:extLst>
          </p:cNvPr>
          <p:cNvSpPr/>
          <p:nvPr/>
        </p:nvSpPr>
        <p:spPr>
          <a:xfrm>
            <a:off x="4662040" y="457101"/>
            <a:ext cx="2157856" cy="461665"/>
          </a:xfrm>
          <a:prstGeom prst="chevron">
            <a:avLst/>
          </a:prstGeom>
          <a:solidFill>
            <a:schemeClr val="tx1">
              <a:lumMod val="90000"/>
              <a:lumOff val="10000"/>
            </a:schemeClr>
          </a:soli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After an attack</a:t>
            </a:r>
          </a:p>
        </p:txBody>
      </p:sp>
    </p:spTree>
    <p:extLst>
      <p:ext uri="{BB962C8B-B14F-4D97-AF65-F5344CB8AC3E}">
        <p14:creationId xmlns:p14="http://schemas.microsoft.com/office/powerpoint/2010/main" val="422903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AF3AB82E-9979-B347-9352-2332E01BDDF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68397" y="2088049"/>
            <a:ext cx="3580014" cy="3549826"/>
          </a:xfrm>
          <a:prstGeom prst="rect">
            <a:avLst/>
          </a:prstGeom>
        </p:spPr>
      </p:pic>
      <p:sp>
        <p:nvSpPr>
          <p:cNvPr id="32" name="TextBox 31">
            <a:extLst>
              <a:ext uri="{FF2B5EF4-FFF2-40B4-BE49-F238E27FC236}">
                <a16:creationId xmlns:a16="http://schemas.microsoft.com/office/drawing/2014/main" id="{AD38A2FD-918D-7E48-99D0-942C4230DAC6}"/>
              </a:ext>
            </a:extLst>
          </p:cNvPr>
          <p:cNvSpPr txBox="1"/>
          <p:nvPr/>
        </p:nvSpPr>
        <p:spPr>
          <a:xfrm>
            <a:off x="8253187" y="3521169"/>
            <a:ext cx="194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Vulnerability  Assessments </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0B97A825-BA68-BB47-A9F7-4D2B01ED3F37}"/>
              </a:ext>
            </a:extLst>
          </p:cNvPr>
          <p:cNvSpPr txBox="1"/>
          <p:nvPr/>
        </p:nvSpPr>
        <p:spPr>
          <a:xfrm>
            <a:off x="7491779" y="5260008"/>
            <a:ext cx="2081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mn-ea"/>
                <a:cs typeface="+mn-cs"/>
              </a:rPr>
              <a:t>Threat Detection &amp; Visibility</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D4A153AB-6917-7D4A-9DE3-0C2E7015E8CD}"/>
              </a:ext>
            </a:extLst>
          </p:cNvPr>
          <p:cNvSpPr txBox="1"/>
          <p:nvPr/>
        </p:nvSpPr>
        <p:spPr>
          <a:xfrm>
            <a:off x="2893647" y="1780102"/>
            <a:ext cx="180938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Forensics &amp; Investigation</a:t>
            </a:r>
            <a:endParaRPr kumimoji="0" lang="en-US" sz="1600" b="0" i="0" u="none" strike="noStrike" kern="1200" cap="none" spc="0" normalizeH="0" baseline="0" noProof="0">
              <a:ln>
                <a:noFill/>
              </a:ln>
              <a:solidFill>
                <a:srgbClr val="FFFFFF"/>
              </a:solidFill>
              <a:effectLst/>
              <a:uLnTx/>
              <a:uFillTx/>
              <a:latin typeface="Helvetica" pitchFamily="2" charset="0"/>
              <a:ea typeface="+mn-ea"/>
              <a:cs typeface="+mn-cs"/>
            </a:endParaRPr>
          </a:p>
        </p:txBody>
      </p:sp>
      <p:sp>
        <p:nvSpPr>
          <p:cNvPr id="36" name="TextBox 35">
            <a:extLst>
              <a:ext uri="{FF2B5EF4-FFF2-40B4-BE49-F238E27FC236}">
                <a16:creationId xmlns:a16="http://schemas.microsoft.com/office/drawing/2014/main" id="{987FA1C8-1071-DC42-93EC-6667C04F4AB3}"/>
              </a:ext>
            </a:extLst>
          </p:cNvPr>
          <p:cNvSpPr txBox="1"/>
          <p:nvPr/>
        </p:nvSpPr>
        <p:spPr>
          <a:xfrm>
            <a:off x="2214443" y="5266222"/>
            <a:ext cx="24845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alpha val="35000"/>
                  </a:srgbClr>
                </a:solidFill>
                <a:effectLst/>
                <a:uLnTx/>
                <a:uFillTx/>
                <a:latin typeface="Helvetica" pitchFamily="2" charset="0"/>
                <a:ea typeface="+mn-ea"/>
                <a:cs typeface="+mn-cs"/>
              </a:rPr>
              <a:t>Auto-Remediation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alpha val="35000"/>
                  </a:srgbClr>
                </a:solidFill>
                <a:effectLst/>
                <a:uLnTx/>
                <a:uFillTx/>
                <a:latin typeface="Helvetica" pitchFamily="2" charset="0"/>
                <a:ea typeface="+mn-ea"/>
                <a:cs typeface="+mn-cs"/>
              </a:rPr>
              <a:t>&amp; Incident Response </a:t>
            </a:r>
            <a:endParaRPr kumimoji="0" lang="en-US" sz="1600" b="0" i="0" u="none" strike="noStrike" kern="1200" cap="none" spc="0" normalizeH="0" baseline="0" noProof="0" dirty="0">
              <a:ln>
                <a:noFill/>
              </a:ln>
              <a:solidFill>
                <a:srgbClr val="FFFFFF">
                  <a:alpha val="35000"/>
                </a:srgbClr>
              </a:solidFill>
              <a:effectLst/>
              <a:uLnTx/>
              <a:uFillTx/>
              <a:latin typeface="Helvetica" pitchFamily="2" charset="0"/>
              <a:ea typeface="+mn-ea"/>
              <a:cs typeface="+mn-cs"/>
            </a:endParaRPr>
          </a:p>
        </p:txBody>
      </p:sp>
      <p:sp>
        <p:nvSpPr>
          <p:cNvPr id="37" name="TextBox 36">
            <a:extLst>
              <a:ext uri="{FF2B5EF4-FFF2-40B4-BE49-F238E27FC236}">
                <a16:creationId xmlns:a16="http://schemas.microsoft.com/office/drawing/2014/main" id="{4ED4FE4A-C937-734A-AB85-4343B2E26175}"/>
              </a:ext>
            </a:extLst>
          </p:cNvPr>
          <p:cNvSpPr txBox="1"/>
          <p:nvPr/>
        </p:nvSpPr>
        <p:spPr>
          <a:xfrm>
            <a:off x="7491779" y="1780102"/>
            <a:ext cx="24580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alpha val="35000"/>
                  </a:srgbClr>
                </a:solidFill>
                <a:effectLst/>
                <a:uLnTx/>
                <a:uFillTx/>
                <a:latin typeface="Helvetica" pitchFamily="2" charset="0"/>
                <a:ea typeface="Tahoma" panose="020B0604030504040204" pitchFamily="34" charset="0"/>
                <a:cs typeface="Arial" panose="020B0604020202020204" pitchFamily="34" charset="0"/>
              </a:rPr>
              <a:t>IOE &amp; IOC Discovery &amp; Monitoring</a:t>
            </a:r>
            <a:endParaRPr kumimoji="0" lang="en-US" sz="1600" b="0" i="0" u="none" strike="noStrike" kern="1200" cap="none" spc="0" normalizeH="0" baseline="0" noProof="0">
              <a:ln>
                <a:noFill/>
              </a:ln>
              <a:solidFill>
                <a:srgbClr val="FFFFFF">
                  <a:alpha val="35000"/>
                </a:srgbClr>
              </a:solidFill>
              <a:effectLst/>
              <a:uLnTx/>
              <a:uFillTx/>
              <a:latin typeface="Helvetica" pitchFamily="2" charset="0"/>
              <a:ea typeface="Tahoma" panose="020B0604030504040204" pitchFamily="34" charset="0"/>
              <a:cs typeface="Arial" panose="020B0604020202020204" pitchFamily="34" charset="0"/>
            </a:endParaRPr>
          </a:p>
        </p:txBody>
      </p:sp>
      <p:sp>
        <p:nvSpPr>
          <p:cNvPr id="43" name="Oval 42">
            <a:extLst>
              <a:ext uri="{FF2B5EF4-FFF2-40B4-BE49-F238E27FC236}">
                <a16:creationId xmlns:a16="http://schemas.microsoft.com/office/drawing/2014/main" id="{A4BE4EBC-9DC0-3C46-ABF9-D72EB09792EE}"/>
              </a:ext>
            </a:extLst>
          </p:cNvPr>
          <p:cNvSpPr/>
          <p:nvPr/>
        </p:nvSpPr>
        <p:spPr>
          <a:xfrm>
            <a:off x="6823712" y="5044399"/>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5" name="Oval 44">
            <a:extLst>
              <a:ext uri="{FF2B5EF4-FFF2-40B4-BE49-F238E27FC236}">
                <a16:creationId xmlns:a16="http://schemas.microsoft.com/office/drawing/2014/main" id="{DC2949EC-57B0-9B45-80AA-676E536C8BC1}"/>
              </a:ext>
            </a:extLst>
          </p:cNvPr>
          <p:cNvSpPr/>
          <p:nvPr/>
        </p:nvSpPr>
        <p:spPr>
          <a:xfrm>
            <a:off x="4878785" y="5044400"/>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6" name="Oval 45">
            <a:extLst>
              <a:ext uri="{FF2B5EF4-FFF2-40B4-BE49-F238E27FC236}">
                <a16:creationId xmlns:a16="http://schemas.microsoft.com/office/drawing/2014/main" id="{9B342B19-82A3-9B49-9C4F-DB394C8A3C48}"/>
              </a:ext>
            </a:extLst>
          </p:cNvPr>
          <p:cNvSpPr/>
          <p:nvPr/>
        </p:nvSpPr>
        <p:spPr>
          <a:xfrm>
            <a:off x="4167084"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7" name="Oval 46">
            <a:extLst>
              <a:ext uri="{FF2B5EF4-FFF2-40B4-BE49-F238E27FC236}">
                <a16:creationId xmlns:a16="http://schemas.microsoft.com/office/drawing/2014/main" id="{33381873-00CC-BA45-ACC9-746188641676}"/>
              </a:ext>
            </a:extLst>
          </p:cNvPr>
          <p:cNvSpPr/>
          <p:nvPr/>
        </p:nvSpPr>
        <p:spPr>
          <a:xfrm>
            <a:off x="4878785" y="213451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1" name="Oval 40">
            <a:extLst>
              <a:ext uri="{FF2B5EF4-FFF2-40B4-BE49-F238E27FC236}">
                <a16:creationId xmlns:a16="http://schemas.microsoft.com/office/drawing/2014/main" id="{486CB629-15F8-EF4C-92B2-C4D62120934D}"/>
              </a:ext>
            </a:extLst>
          </p:cNvPr>
          <p:cNvSpPr/>
          <p:nvPr/>
        </p:nvSpPr>
        <p:spPr>
          <a:xfrm>
            <a:off x="6866545" y="2038625"/>
            <a:ext cx="454391" cy="4616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AB41C5A-6C00-CC48-8014-47EE6E778ADF}"/>
              </a:ext>
            </a:extLst>
          </p:cNvPr>
          <p:cNvSpPr txBox="1"/>
          <p:nvPr/>
        </p:nvSpPr>
        <p:spPr>
          <a:xfrm>
            <a:off x="1544295" y="3527363"/>
            <a:ext cx="242835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Cyber-First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Disaster Recovery</a:t>
            </a:r>
            <a:endParaRPr kumimoji="0" lang="en-US" sz="1600" b="0" i="0" u="none" strike="noStrike" kern="1200" cap="none" spc="0" normalizeH="0" baseline="0" noProof="0">
              <a:ln>
                <a:noFill/>
              </a:ln>
              <a:solidFill>
                <a:srgbClr val="FFFFFF"/>
              </a:solidFill>
              <a:effectLst/>
              <a:uLnTx/>
              <a:uFillTx/>
              <a:latin typeface="Helvetica" pitchFamily="2" charset="0"/>
              <a:ea typeface="+mn-ea"/>
              <a:cs typeface="+mn-cs"/>
            </a:endParaRPr>
          </a:p>
        </p:txBody>
      </p:sp>
      <p:grpSp>
        <p:nvGrpSpPr>
          <p:cNvPr id="48" name="Group 47">
            <a:extLst>
              <a:ext uri="{FF2B5EF4-FFF2-40B4-BE49-F238E27FC236}">
                <a16:creationId xmlns:a16="http://schemas.microsoft.com/office/drawing/2014/main" id="{134F3069-0BC6-6C43-9553-CF7E184C03A7}"/>
              </a:ext>
            </a:extLst>
          </p:cNvPr>
          <p:cNvGrpSpPr/>
          <p:nvPr/>
        </p:nvGrpSpPr>
        <p:grpSpPr>
          <a:xfrm>
            <a:off x="5209333" y="2965583"/>
            <a:ext cx="1725847" cy="1724587"/>
            <a:chOff x="5122232" y="4165600"/>
            <a:chExt cx="355490" cy="355490"/>
          </a:xfrm>
        </p:grpSpPr>
        <p:sp>
          <p:nvSpPr>
            <p:cNvPr id="49" name="Oval 48">
              <a:extLst>
                <a:ext uri="{FF2B5EF4-FFF2-40B4-BE49-F238E27FC236}">
                  <a16:creationId xmlns:a16="http://schemas.microsoft.com/office/drawing/2014/main" id="{F8D2293F-CD26-F843-AD24-1377D2CBC95C}"/>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EB02DABA-08D9-3C48-A168-E162CF5465AD}"/>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0" name="Picture 39" descr="A close up of a sign&#10;&#10;Description automatically generated">
            <a:extLst>
              <a:ext uri="{FF2B5EF4-FFF2-40B4-BE49-F238E27FC236}">
                <a16:creationId xmlns:a16="http://schemas.microsoft.com/office/drawing/2014/main" id="{1D5FBC2B-7B25-8148-B106-AE33F3D68C3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5724832" y="3406955"/>
            <a:ext cx="714626" cy="829973"/>
          </a:xfrm>
          <a:prstGeom prst="rect">
            <a:avLst/>
          </a:prstGeom>
        </p:spPr>
      </p:pic>
      <p:sp>
        <p:nvSpPr>
          <p:cNvPr id="52" name="Oval 51">
            <a:extLst>
              <a:ext uri="{FF2B5EF4-FFF2-40B4-BE49-F238E27FC236}">
                <a16:creationId xmlns:a16="http://schemas.microsoft.com/office/drawing/2014/main" id="{3ED052E2-AF67-D046-9E06-11F0E8E161E1}"/>
              </a:ext>
            </a:extLst>
          </p:cNvPr>
          <p:cNvSpPr/>
          <p:nvPr/>
        </p:nvSpPr>
        <p:spPr>
          <a:xfrm>
            <a:off x="6823712" y="2134045"/>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3" name="Oval 52">
            <a:extLst>
              <a:ext uri="{FF2B5EF4-FFF2-40B4-BE49-F238E27FC236}">
                <a16:creationId xmlns:a16="http://schemas.microsoft.com/office/drawing/2014/main" id="{55D9EF91-E26A-0540-875D-E755B8CD6501}"/>
              </a:ext>
            </a:extLst>
          </p:cNvPr>
          <p:cNvSpPr/>
          <p:nvPr/>
        </p:nvSpPr>
        <p:spPr>
          <a:xfrm>
            <a:off x="7557528" y="3588921"/>
            <a:ext cx="454391" cy="461665"/>
          </a:xfrm>
          <a:prstGeom prst="ellipse">
            <a:avLst/>
          </a:prstGeom>
          <a:solidFill>
            <a:schemeClr val="tx1">
              <a:lumMod val="90000"/>
              <a:lumOff val="10000"/>
            </a:schemeClr>
          </a:solidFill>
          <a:ln>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nvGrpSpPr>
          <p:cNvPr id="44" name="Group 43">
            <a:extLst>
              <a:ext uri="{FF2B5EF4-FFF2-40B4-BE49-F238E27FC236}">
                <a16:creationId xmlns:a16="http://schemas.microsoft.com/office/drawing/2014/main" id="{A9175335-6B1C-F84D-A187-2C99DAE30C50}"/>
              </a:ext>
            </a:extLst>
          </p:cNvPr>
          <p:cNvGrpSpPr/>
          <p:nvPr/>
        </p:nvGrpSpPr>
        <p:grpSpPr>
          <a:xfrm>
            <a:off x="4797657" y="2059237"/>
            <a:ext cx="629448" cy="622287"/>
            <a:chOff x="5122232" y="4165600"/>
            <a:chExt cx="355490" cy="355490"/>
          </a:xfrm>
        </p:grpSpPr>
        <p:sp>
          <p:nvSpPr>
            <p:cNvPr id="51" name="Oval 50">
              <a:extLst>
                <a:ext uri="{FF2B5EF4-FFF2-40B4-BE49-F238E27FC236}">
                  <a16:creationId xmlns:a16="http://schemas.microsoft.com/office/drawing/2014/main" id="{6D4BE042-1CA4-EA44-8A5C-9346C6533B2F}"/>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73B6A4B-2C2C-074A-A08F-72B63F08909D}"/>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55" name="Group 54">
            <a:extLst>
              <a:ext uri="{FF2B5EF4-FFF2-40B4-BE49-F238E27FC236}">
                <a16:creationId xmlns:a16="http://schemas.microsoft.com/office/drawing/2014/main" id="{EF79AFA1-B991-5F43-BCD4-C83F3EEED99F}"/>
              </a:ext>
            </a:extLst>
          </p:cNvPr>
          <p:cNvGrpSpPr/>
          <p:nvPr/>
        </p:nvGrpSpPr>
        <p:grpSpPr>
          <a:xfrm>
            <a:off x="4082751" y="3504291"/>
            <a:ext cx="629448" cy="622287"/>
            <a:chOff x="5122232" y="4165600"/>
            <a:chExt cx="355490" cy="355490"/>
          </a:xfrm>
        </p:grpSpPr>
        <p:sp>
          <p:nvSpPr>
            <p:cNvPr id="56" name="Oval 55">
              <a:extLst>
                <a:ext uri="{FF2B5EF4-FFF2-40B4-BE49-F238E27FC236}">
                  <a16:creationId xmlns:a16="http://schemas.microsoft.com/office/drawing/2014/main" id="{BD888440-1FED-374A-A7E4-94F0E549E964}"/>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A9F12F8D-01C9-2041-BDEE-83D77B8A6D42}"/>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58" name="TextBox 57">
            <a:extLst>
              <a:ext uri="{FF2B5EF4-FFF2-40B4-BE49-F238E27FC236}">
                <a16:creationId xmlns:a16="http://schemas.microsoft.com/office/drawing/2014/main" id="{1FE812D8-09C0-4077-929F-470D9C528587}"/>
              </a:ext>
            </a:extLst>
          </p:cNvPr>
          <p:cNvSpPr txBox="1"/>
          <p:nvPr/>
        </p:nvSpPr>
        <p:spPr>
          <a:xfrm>
            <a:off x="1675220" y="2595710"/>
            <a:ext cx="1263295" cy="461665"/>
          </a:xfrm>
          <a:prstGeom prst="rect">
            <a:avLst/>
          </a:prstGeom>
          <a:noFill/>
        </p:spPr>
        <p:txBody>
          <a:bodyPr wrap="none" rtlCol="0">
            <a:spAutoFit/>
          </a:bodyPr>
          <a:lstStyle>
            <a:defPPr>
              <a:defRPr lang="en-US"/>
            </a:defPPr>
            <a:lvl1pPr>
              <a:defRPr sz="2400">
                <a:solidFill>
                  <a:srgbClr val="FF1D53"/>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1D53"/>
                </a:solidFill>
                <a:effectLst/>
                <a:uLnTx/>
                <a:uFillTx/>
                <a:latin typeface="Tahoma" panose="020B0604030504040204" pitchFamily="34" charset="0"/>
                <a:ea typeface="Tahoma" panose="020B0604030504040204" pitchFamily="34" charset="0"/>
                <a:cs typeface="Tahoma" panose="020B0604030504040204" pitchFamily="34" charset="0"/>
              </a:rPr>
              <a:t>Recover</a:t>
            </a:r>
          </a:p>
        </p:txBody>
      </p:sp>
      <p:sp>
        <p:nvSpPr>
          <p:cNvPr id="2" name="Chevron 1">
            <a:extLst>
              <a:ext uri="{FF2B5EF4-FFF2-40B4-BE49-F238E27FC236}">
                <a16:creationId xmlns:a16="http://schemas.microsoft.com/office/drawing/2014/main" id="{79AA08AC-1F58-54F9-0167-5B22091C2D60}"/>
              </a:ext>
            </a:extLst>
          </p:cNvPr>
          <p:cNvSpPr/>
          <p:nvPr/>
        </p:nvSpPr>
        <p:spPr>
          <a:xfrm>
            <a:off x="2523844" y="457101"/>
            <a:ext cx="2204834" cy="461665"/>
          </a:xfrm>
          <a:prstGeom prst="chevron">
            <a:avLst/>
          </a:prstGeom>
          <a:no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During an attack</a:t>
            </a:r>
          </a:p>
        </p:txBody>
      </p:sp>
      <p:sp>
        <p:nvSpPr>
          <p:cNvPr id="4" name="Pentagon 3">
            <a:extLst>
              <a:ext uri="{FF2B5EF4-FFF2-40B4-BE49-F238E27FC236}">
                <a16:creationId xmlns:a16="http://schemas.microsoft.com/office/drawing/2014/main" id="{3E6B22E8-3C23-BE21-CC4E-889B97930398}"/>
              </a:ext>
            </a:extLst>
          </p:cNvPr>
          <p:cNvSpPr/>
          <p:nvPr/>
        </p:nvSpPr>
        <p:spPr>
          <a:xfrm>
            <a:off x="536875" y="458230"/>
            <a:ext cx="2052021" cy="459405"/>
          </a:xfrm>
          <a:prstGeom prst="homePlate">
            <a:avLst/>
          </a:prstGeom>
          <a:no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Before an attack</a:t>
            </a:r>
          </a:p>
        </p:txBody>
      </p:sp>
      <p:sp>
        <p:nvSpPr>
          <p:cNvPr id="5" name="Chevron 4">
            <a:extLst>
              <a:ext uri="{FF2B5EF4-FFF2-40B4-BE49-F238E27FC236}">
                <a16:creationId xmlns:a16="http://schemas.microsoft.com/office/drawing/2014/main" id="{803F1034-C1F7-79B9-B410-8275F98ACB0C}"/>
              </a:ext>
            </a:extLst>
          </p:cNvPr>
          <p:cNvSpPr/>
          <p:nvPr/>
        </p:nvSpPr>
        <p:spPr>
          <a:xfrm>
            <a:off x="4662040" y="457101"/>
            <a:ext cx="2157856" cy="461665"/>
          </a:xfrm>
          <a:prstGeom prst="chevron">
            <a:avLst/>
          </a:prstGeom>
          <a:solidFill>
            <a:schemeClr val="accent1"/>
          </a:solidFill>
          <a:ln w="15875">
            <a:solidFill>
              <a:srgbClr val="E60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itchFamily="2" charset="0"/>
                <a:ea typeface="+mn-ea"/>
                <a:cs typeface="+mn-cs"/>
              </a:rPr>
              <a:t>After an attack</a:t>
            </a:r>
          </a:p>
        </p:txBody>
      </p:sp>
    </p:spTree>
    <p:extLst>
      <p:ext uri="{BB962C8B-B14F-4D97-AF65-F5344CB8AC3E}">
        <p14:creationId xmlns:p14="http://schemas.microsoft.com/office/powerpoint/2010/main" val="226431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FC98614-F7ED-D04B-A151-8CBA01A9B2A0}"/>
              </a:ext>
            </a:extLst>
          </p:cNvPr>
          <p:cNvSpPr txBox="1">
            <a:spLocks/>
          </p:cNvSpPr>
          <p:nvPr/>
        </p:nvSpPr>
        <p:spPr>
          <a:xfrm>
            <a:off x="834670" y="2261591"/>
            <a:ext cx="4381981" cy="1203343"/>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4000" dirty="0">
                <a:latin typeface="Helvetica" pitchFamily="2" charset="0"/>
              </a:rPr>
              <a:t>Monitor, detect, &amp; respond</a:t>
            </a:r>
            <a:endParaRPr lang="en-US" sz="4000" dirty="0">
              <a:latin typeface="Helvetica" pitchFamily="2" charset="0"/>
              <a:ea typeface="Source Sans Pro" panose="020B0503030403020204" pitchFamily="34" charset="0"/>
            </a:endParaRPr>
          </a:p>
        </p:txBody>
      </p:sp>
      <p:sp>
        <p:nvSpPr>
          <p:cNvPr id="6" name="Text Placeholder 5">
            <a:extLst>
              <a:ext uri="{FF2B5EF4-FFF2-40B4-BE49-F238E27FC236}">
                <a16:creationId xmlns:a16="http://schemas.microsoft.com/office/drawing/2014/main" id="{9EAA2629-E6A3-9050-F547-ACA2DB4F2AAC}"/>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10C3CB22-D96D-CF41-9968-CC6E860CACE5}"/>
              </a:ext>
            </a:extLst>
          </p:cNvPr>
          <p:cNvSpPr>
            <a:spLocks noGrp="1"/>
          </p:cNvSpPr>
          <p:nvPr>
            <p:ph type="sldNum" sz="quarter" idx="4"/>
          </p:nvPr>
        </p:nvSpPr>
        <p:spPr/>
        <p:txBody>
          <a:bodyPr/>
          <a:lstStyle/>
          <a:p>
            <a:r>
              <a:rPr lang="en-US"/>
              <a:t>SEMPERIS.COM</a:t>
            </a:r>
          </a:p>
        </p:txBody>
      </p:sp>
      <p:pic>
        <p:nvPicPr>
          <p:cNvPr id="7" name="Picture 6" descr="A screen shot of an open computer sitting on top of a desk&#10;&#10;Description automatically generated">
            <a:extLst>
              <a:ext uri="{FF2B5EF4-FFF2-40B4-BE49-F238E27FC236}">
                <a16:creationId xmlns:a16="http://schemas.microsoft.com/office/drawing/2014/main" id="{EB4B0FB4-CD15-D544-885D-604EA421B81C}"/>
              </a:ext>
            </a:extLst>
          </p:cNvPr>
          <p:cNvPicPr>
            <a:picLocks noChangeAspect="1"/>
          </p:cNvPicPr>
          <p:nvPr/>
        </p:nvPicPr>
        <p:blipFill rotWithShape="1">
          <a:blip r:embed="rId3"/>
          <a:srcRect r="24933" b="10574"/>
          <a:stretch/>
        </p:blipFill>
        <p:spPr>
          <a:xfrm>
            <a:off x="4670629" y="828861"/>
            <a:ext cx="7775371" cy="6029139"/>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13C6FBA2-5DC2-2849-9B2D-5A2223B87CE0}"/>
              </a:ext>
            </a:extLst>
          </p:cNvPr>
          <p:cNvPicPr>
            <a:picLocks noChangeAspect="1"/>
          </p:cNvPicPr>
          <p:nvPr/>
        </p:nvPicPr>
        <p:blipFill rotWithShape="1">
          <a:blip r:embed="rId4"/>
          <a:srcRect r="28946"/>
          <a:stretch/>
        </p:blipFill>
        <p:spPr>
          <a:xfrm>
            <a:off x="6106705" y="1148352"/>
            <a:ext cx="6339295" cy="4806777"/>
          </a:xfrm>
          <a:prstGeom prst="rect">
            <a:avLst/>
          </a:prstGeom>
        </p:spPr>
      </p:pic>
      <p:grpSp>
        <p:nvGrpSpPr>
          <p:cNvPr id="10" name="Group 9">
            <a:extLst>
              <a:ext uri="{FF2B5EF4-FFF2-40B4-BE49-F238E27FC236}">
                <a16:creationId xmlns:a16="http://schemas.microsoft.com/office/drawing/2014/main" id="{9499653D-9E16-FC44-82DC-01917887D62A}"/>
              </a:ext>
            </a:extLst>
          </p:cNvPr>
          <p:cNvGrpSpPr/>
          <p:nvPr/>
        </p:nvGrpSpPr>
        <p:grpSpPr>
          <a:xfrm>
            <a:off x="5354851" y="361776"/>
            <a:ext cx="917380" cy="913193"/>
            <a:chOff x="5122232" y="4165600"/>
            <a:chExt cx="355490" cy="355490"/>
          </a:xfrm>
        </p:grpSpPr>
        <p:sp>
          <p:nvSpPr>
            <p:cNvPr id="11" name="Oval 10">
              <a:extLst>
                <a:ext uri="{FF2B5EF4-FFF2-40B4-BE49-F238E27FC236}">
                  <a16:creationId xmlns:a16="http://schemas.microsoft.com/office/drawing/2014/main" id="{27FC8BBA-505D-124C-90A1-CC3569FEEFB9}"/>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369210-678F-134C-B9FC-C63EB752A8C3}"/>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3CE6115C-641D-7641-8CE9-36A377CBE235}"/>
              </a:ext>
            </a:extLst>
          </p:cNvPr>
          <p:cNvSpPr/>
          <p:nvPr/>
        </p:nvSpPr>
        <p:spPr>
          <a:xfrm>
            <a:off x="-104489" y="1845112"/>
            <a:ext cx="856609" cy="588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5">
            <a:extLst>
              <a:ext uri="{FF2B5EF4-FFF2-40B4-BE49-F238E27FC236}">
                <a16:creationId xmlns:a16="http://schemas.microsoft.com/office/drawing/2014/main" id="{A57A4729-EAD4-D64F-81B8-A5F6C2A7D2E1}"/>
              </a:ext>
            </a:extLst>
          </p:cNvPr>
          <p:cNvSpPr txBox="1">
            <a:spLocks/>
          </p:cNvSpPr>
          <p:nvPr/>
        </p:nvSpPr>
        <p:spPr>
          <a:xfrm>
            <a:off x="834669" y="1714238"/>
            <a:ext cx="4317393"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a:gradFill>
                  <a:gsLst>
                    <a:gs pos="0">
                      <a:srgbClr val="E43D37"/>
                    </a:gs>
                    <a:gs pos="13000">
                      <a:srgbClr val="E43D37"/>
                    </a:gs>
                    <a:gs pos="44000">
                      <a:srgbClr val="E92B4F"/>
                    </a:gs>
                    <a:gs pos="73000">
                      <a:srgbClr val="E60781"/>
                    </a:gs>
                  </a:gsLst>
                  <a:lin ang="0" scaled="1"/>
                </a:gradFill>
                <a:latin typeface="Helvetica" pitchFamily="2" charset="0"/>
              </a:rPr>
              <a:t>COMPREHENSIVE SECURITY</a:t>
            </a:r>
          </a:p>
        </p:txBody>
      </p:sp>
      <p:grpSp>
        <p:nvGrpSpPr>
          <p:cNvPr id="21" name="Group 20">
            <a:extLst>
              <a:ext uri="{FF2B5EF4-FFF2-40B4-BE49-F238E27FC236}">
                <a16:creationId xmlns:a16="http://schemas.microsoft.com/office/drawing/2014/main" id="{9878CC24-FED1-B14D-98BF-4DC65513AB10}"/>
              </a:ext>
            </a:extLst>
          </p:cNvPr>
          <p:cNvGrpSpPr/>
          <p:nvPr/>
        </p:nvGrpSpPr>
        <p:grpSpPr>
          <a:xfrm>
            <a:off x="925660" y="3691321"/>
            <a:ext cx="355490" cy="355490"/>
            <a:chOff x="5122232" y="4165600"/>
            <a:chExt cx="355490" cy="355490"/>
          </a:xfrm>
        </p:grpSpPr>
        <p:sp>
          <p:nvSpPr>
            <p:cNvPr id="22" name="Oval 21">
              <a:extLst>
                <a:ext uri="{FF2B5EF4-FFF2-40B4-BE49-F238E27FC236}">
                  <a16:creationId xmlns:a16="http://schemas.microsoft.com/office/drawing/2014/main" id="{9F3AAF4A-6295-0E40-8AD8-60DBB4F30FE9}"/>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AD5328D-60CD-1C4C-9B34-FE6243226C2E}"/>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24" name="Group 23">
            <a:extLst>
              <a:ext uri="{FF2B5EF4-FFF2-40B4-BE49-F238E27FC236}">
                <a16:creationId xmlns:a16="http://schemas.microsoft.com/office/drawing/2014/main" id="{4B52A48B-697A-5E44-AEC9-12B3F6531A7C}"/>
              </a:ext>
            </a:extLst>
          </p:cNvPr>
          <p:cNvGrpSpPr/>
          <p:nvPr/>
        </p:nvGrpSpPr>
        <p:grpSpPr>
          <a:xfrm>
            <a:off x="925660" y="4272102"/>
            <a:ext cx="355490" cy="355490"/>
            <a:chOff x="5122232" y="4165600"/>
            <a:chExt cx="355490" cy="355490"/>
          </a:xfrm>
        </p:grpSpPr>
        <p:sp>
          <p:nvSpPr>
            <p:cNvPr id="25" name="Oval 24">
              <a:extLst>
                <a:ext uri="{FF2B5EF4-FFF2-40B4-BE49-F238E27FC236}">
                  <a16:creationId xmlns:a16="http://schemas.microsoft.com/office/drawing/2014/main" id="{B9729520-4FEB-1749-A323-91413F48A718}"/>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1413C40-80E8-9B47-A54E-F213252A8DEA}"/>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27" name="Group 26">
            <a:extLst>
              <a:ext uri="{FF2B5EF4-FFF2-40B4-BE49-F238E27FC236}">
                <a16:creationId xmlns:a16="http://schemas.microsoft.com/office/drawing/2014/main" id="{F661FC85-7DE2-C74B-8796-6B6CC862D3B0}"/>
              </a:ext>
            </a:extLst>
          </p:cNvPr>
          <p:cNvGrpSpPr/>
          <p:nvPr/>
        </p:nvGrpSpPr>
        <p:grpSpPr>
          <a:xfrm>
            <a:off x="925660" y="4829733"/>
            <a:ext cx="355490" cy="355490"/>
            <a:chOff x="5122232" y="4165600"/>
            <a:chExt cx="355490" cy="355490"/>
          </a:xfrm>
        </p:grpSpPr>
        <p:sp>
          <p:nvSpPr>
            <p:cNvPr id="28" name="Oval 27">
              <a:extLst>
                <a:ext uri="{FF2B5EF4-FFF2-40B4-BE49-F238E27FC236}">
                  <a16:creationId xmlns:a16="http://schemas.microsoft.com/office/drawing/2014/main" id="{5D57FAD6-F3F5-6E49-AFED-1D12D2460E0C}"/>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15E8F18-1989-074F-8A78-6C884DD24234}"/>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30" name="Group 29">
            <a:extLst>
              <a:ext uri="{FF2B5EF4-FFF2-40B4-BE49-F238E27FC236}">
                <a16:creationId xmlns:a16="http://schemas.microsoft.com/office/drawing/2014/main" id="{34C4DAEB-AB62-E94E-8424-F9764C973632}"/>
              </a:ext>
            </a:extLst>
          </p:cNvPr>
          <p:cNvGrpSpPr/>
          <p:nvPr/>
        </p:nvGrpSpPr>
        <p:grpSpPr>
          <a:xfrm>
            <a:off x="925660" y="5387364"/>
            <a:ext cx="355490" cy="355490"/>
            <a:chOff x="5122232" y="4165600"/>
            <a:chExt cx="355490" cy="355490"/>
          </a:xfrm>
        </p:grpSpPr>
        <p:sp>
          <p:nvSpPr>
            <p:cNvPr id="31" name="Oval 30">
              <a:extLst>
                <a:ext uri="{FF2B5EF4-FFF2-40B4-BE49-F238E27FC236}">
                  <a16:creationId xmlns:a16="http://schemas.microsoft.com/office/drawing/2014/main" id="{C0F43113-6B81-0F42-817B-FA0C3ED708A3}"/>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E796369-556E-814F-9A22-091C031E965D}"/>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sp>
        <p:nvSpPr>
          <p:cNvPr id="33" name="TextBox 32">
            <a:extLst>
              <a:ext uri="{FF2B5EF4-FFF2-40B4-BE49-F238E27FC236}">
                <a16:creationId xmlns:a16="http://schemas.microsoft.com/office/drawing/2014/main" id="{83B977CE-AA56-374A-93DD-213F11D13387}"/>
              </a:ext>
            </a:extLst>
          </p:cNvPr>
          <p:cNvSpPr txBox="1"/>
          <p:nvPr/>
        </p:nvSpPr>
        <p:spPr>
          <a:xfrm>
            <a:off x="1392291" y="3523549"/>
            <a:ext cx="4959347" cy="2787494"/>
          </a:xfrm>
          <a:prstGeom prst="rect">
            <a:avLst/>
          </a:prstGeom>
          <a:noFill/>
        </p:spPr>
        <p:txBody>
          <a:bodyPr wrap="square" rtlCol="0">
            <a:spAutoFit/>
          </a:bodyPr>
          <a:lstStyle/>
          <a:p>
            <a:pPr lvl="0">
              <a:lnSpc>
                <a:spcPct val="200000"/>
              </a:lnSpc>
              <a:spcAft>
                <a:spcPts val="0"/>
              </a:spcAft>
              <a:tabLst>
                <a:tab pos="457200" algn="l"/>
              </a:tabLst>
            </a:pPr>
            <a:r>
              <a:rPr lang="en-US">
                <a:solidFill>
                  <a:schemeClr val="bg1">
                    <a:lumMod val="95000"/>
                  </a:schemeClr>
                </a:solidFill>
                <a:latin typeface="Helvetica" pitchFamily="2" charset="0"/>
              </a:rPr>
              <a:t>Continuous vulnerability assessment</a:t>
            </a:r>
          </a:p>
          <a:p>
            <a:pPr lvl="0">
              <a:lnSpc>
                <a:spcPct val="200000"/>
              </a:lnSpc>
              <a:spcAft>
                <a:spcPts val="0"/>
              </a:spcAft>
              <a:tabLst>
                <a:tab pos="457200" algn="l"/>
              </a:tabLst>
            </a:pPr>
            <a:r>
              <a:rPr lang="en-US">
                <a:solidFill>
                  <a:schemeClr val="bg1">
                    <a:lumMod val="95000"/>
                  </a:schemeClr>
                </a:solidFill>
                <a:latin typeface="Helvetica" pitchFamily="2" charset="0"/>
              </a:rPr>
              <a:t>Tamperproof tracking</a:t>
            </a:r>
            <a:endParaRPr lang="en-IL">
              <a:solidFill>
                <a:schemeClr val="bg1">
                  <a:lumMod val="95000"/>
                </a:schemeClr>
              </a:solidFill>
              <a:latin typeface="Helvetica" pitchFamily="2" charset="0"/>
            </a:endParaRPr>
          </a:p>
          <a:p>
            <a:pPr lvl="0">
              <a:lnSpc>
                <a:spcPct val="200000"/>
              </a:lnSpc>
              <a:spcAft>
                <a:spcPts val="0"/>
              </a:spcAft>
              <a:tabLst>
                <a:tab pos="457200" algn="l"/>
              </a:tabLst>
            </a:pPr>
            <a:r>
              <a:rPr lang="en-US">
                <a:solidFill>
                  <a:schemeClr val="bg1">
                    <a:lumMod val="95000"/>
                  </a:schemeClr>
                </a:solidFill>
                <a:latin typeface="Helvetica" pitchFamily="2" charset="0"/>
              </a:rPr>
              <a:t>Real-time security alerts</a:t>
            </a:r>
          </a:p>
          <a:p>
            <a:pPr lvl="0">
              <a:lnSpc>
                <a:spcPct val="200000"/>
              </a:lnSpc>
              <a:spcAft>
                <a:spcPts val="0"/>
              </a:spcAft>
              <a:tabLst>
                <a:tab pos="457200" algn="l"/>
              </a:tabLst>
            </a:pPr>
            <a:r>
              <a:rPr lang="en-US">
                <a:solidFill>
                  <a:schemeClr val="bg1">
                    <a:lumMod val="95000"/>
                  </a:schemeClr>
                </a:solidFill>
                <a:latin typeface="Helvetica" pitchFamily="2" charset="0"/>
              </a:rPr>
              <a:t>Auto-remediation </a:t>
            </a:r>
            <a:r>
              <a:rPr lang="en-US" sz="1200">
                <a:solidFill>
                  <a:schemeClr val="bg1">
                    <a:lumMod val="95000"/>
                  </a:schemeClr>
                </a:solidFill>
                <a:latin typeface="Helvetica" pitchFamily="2" charset="0"/>
              </a:rPr>
              <a:t>(malicious change rollback)</a:t>
            </a:r>
          </a:p>
          <a:p>
            <a:pPr lvl="0">
              <a:lnSpc>
                <a:spcPct val="200000"/>
              </a:lnSpc>
              <a:spcAft>
                <a:spcPts val="0"/>
              </a:spcAft>
              <a:tabLst>
                <a:tab pos="457200" algn="l"/>
              </a:tabLst>
            </a:pPr>
            <a:r>
              <a:rPr lang="en-US">
                <a:solidFill>
                  <a:schemeClr val="bg1">
                    <a:lumMod val="95000"/>
                  </a:schemeClr>
                </a:solidFill>
                <a:latin typeface="Helvetica" pitchFamily="2" charset="0"/>
              </a:rPr>
              <a:t>Compliance reporting</a:t>
            </a:r>
          </a:p>
        </p:txBody>
      </p:sp>
      <p:pic>
        <p:nvPicPr>
          <p:cNvPr id="34" name="Picture 33">
            <a:extLst>
              <a:ext uri="{FF2B5EF4-FFF2-40B4-BE49-F238E27FC236}">
                <a16:creationId xmlns:a16="http://schemas.microsoft.com/office/drawing/2014/main" id="{65B00425-B353-044E-9483-99CD204AA365}"/>
              </a:ext>
            </a:extLst>
          </p:cNvPr>
          <p:cNvPicPr>
            <a:picLocks noChangeAspect="1"/>
          </p:cNvPicPr>
          <p:nvPr/>
        </p:nvPicPr>
        <p:blipFill>
          <a:blip r:embed="rId5">
            <a:alphaModFix amt="15000"/>
          </a:blip>
          <a:stretch>
            <a:fillRect/>
          </a:stretch>
        </p:blipFill>
        <p:spPr>
          <a:xfrm>
            <a:off x="-1368780" y="357341"/>
            <a:ext cx="4191000" cy="711200"/>
          </a:xfrm>
          <a:prstGeom prst="rect">
            <a:avLst/>
          </a:prstGeom>
        </p:spPr>
      </p:pic>
      <p:pic>
        <p:nvPicPr>
          <p:cNvPr id="35" name="Picture 34">
            <a:extLst>
              <a:ext uri="{FF2B5EF4-FFF2-40B4-BE49-F238E27FC236}">
                <a16:creationId xmlns:a16="http://schemas.microsoft.com/office/drawing/2014/main" id="{1A5161F8-7A46-BC4B-B667-289FC56CB0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336967" y="495577"/>
            <a:ext cx="2080484" cy="434728"/>
          </a:xfrm>
          <a:prstGeom prst="rect">
            <a:avLst/>
          </a:prstGeom>
        </p:spPr>
      </p:pic>
      <p:grpSp>
        <p:nvGrpSpPr>
          <p:cNvPr id="36" name="Group 35">
            <a:extLst>
              <a:ext uri="{FF2B5EF4-FFF2-40B4-BE49-F238E27FC236}">
                <a16:creationId xmlns:a16="http://schemas.microsoft.com/office/drawing/2014/main" id="{768E032E-1B47-F947-8087-87FB90F60CA7}"/>
              </a:ext>
            </a:extLst>
          </p:cNvPr>
          <p:cNvGrpSpPr/>
          <p:nvPr/>
        </p:nvGrpSpPr>
        <p:grpSpPr>
          <a:xfrm>
            <a:off x="925659" y="5921845"/>
            <a:ext cx="355490" cy="355490"/>
            <a:chOff x="5122232" y="4165600"/>
            <a:chExt cx="355490" cy="355490"/>
          </a:xfrm>
        </p:grpSpPr>
        <p:sp>
          <p:nvSpPr>
            <p:cNvPr id="37" name="Oval 36">
              <a:extLst>
                <a:ext uri="{FF2B5EF4-FFF2-40B4-BE49-F238E27FC236}">
                  <a16:creationId xmlns:a16="http://schemas.microsoft.com/office/drawing/2014/main" id="{4F435621-EC89-CB43-B3D7-3A0FCE3EA449}"/>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8FC4BED-A5A2-614D-AF0B-F29000E9F668}"/>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pic>
        <p:nvPicPr>
          <p:cNvPr id="3" name="Picture 2" descr="Graphical user interface, application, website&#10;&#10;Description automatically generated">
            <a:extLst>
              <a:ext uri="{FF2B5EF4-FFF2-40B4-BE49-F238E27FC236}">
                <a16:creationId xmlns:a16="http://schemas.microsoft.com/office/drawing/2014/main" id="{4E9AF106-3183-FE43-BDB9-DD93E502B60E}"/>
              </a:ext>
            </a:extLst>
          </p:cNvPr>
          <p:cNvPicPr>
            <a:picLocks noChangeAspect="1"/>
          </p:cNvPicPr>
          <p:nvPr/>
        </p:nvPicPr>
        <p:blipFill rotWithShape="1">
          <a:blip r:embed="rId8"/>
          <a:srcRect l="8884" t="575" r="32189"/>
          <a:stretch/>
        </p:blipFill>
        <p:spPr>
          <a:xfrm>
            <a:off x="7622260" y="1562030"/>
            <a:ext cx="4823740" cy="4387783"/>
          </a:xfrm>
          <a:prstGeom prst="rect">
            <a:avLst/>
          </a:prstGeom>
        </p:spPr>
      </p:pic>
      <p:pic>
        <p:nvPicPr>
          <p:cNvPr id="39" name="Picture 38">
            <a:extLst>
              <a:ext uri="{FF2B5EF4-FFF2-40B4-BE49-F238E27FC236}">
                <a16:creationId xmlns:a16="http://schemas.microsoft.com/office/drawing/2014/main" id="{0CE4CE46-62D5-9C44-8FCA-72611789764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r="78208" b="-6244"/>
          <a:stretch/>
        </p:blipFill>
        <p:spPr>
          <a:xfrm>
            <a:off x="5653257" y="606667"/>
            <a:ext cx="453376" cy="461874"/>
          </a:xfrm>
          <a:prstGeom prst="rect">
            <a:avLst/>
          </a:prstGeom>
        </p:spPr>
      </p:pic>
    </p:spTree>
    <p:extLst>
      <p:ext uri="{BB962C8B-B14F-4D97-AF65-F5344CB8AC3E}">
        <p14:creationId xmlns:p14="http://schemas.microsoft.com/office/powerpoint/2010/main" val="1527652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0D9F4E0-253E-8DE4-2824-C8BB5B93F7EB}"/>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10C3CB22-D96D-CF41-9968-CC6E860CACE5}"/>
              </a:ext>
            </a:extLst>
          </p:cNvPr>
          <p:cNvSpPr>
            <a:spLocks noGrp="1"/>
          </p:cNvSpPr>
          <p:nvPr>
            <p:ph type="sldNum" sz="quarter" idx="4"/>
          </p:nvPr>
        </p:nvSpPr>
        <p:spPr/>
        <p:txBody>
          <a:bodyPr/>
          <a:lstStyle/>
          <a:p>
            <a:r>
              <a:rPr lang="en-US"/>
              <a:t>SEMPERIS.COM</a:t>
            </a:r>
          </a:p>
        </p:txBody>
      </p:sp>
      <p:pic>
        <p:nvPicPr>
          <p:cNvPr id="21" name="Picture 20" descr="A screenshot of a computer&#10;&#10;Description automatically generated">
            <a:extLst>
              <a:ext uri="{FF2B5EF4-FFF2-40B4-BE49-F238E27FC236}">
                <a16:creationId xmlns:a16="http://schemas.microsoft.com/office/drawing/2014/main" id="{5E7D8DC0-7258-E745-A738-4F3284049D5B}"/>
              </a:ext>
            </a:extLst>
          </p:cNvPr>
          <p:cNvPicPr>
            <a:picLocks noChangeAspect="1"/>
          </p:cNvPicPr>
          <p:nvPr/>
        </p:nvPicPr>
        <p:blipFill rotWithShape="1">
          <a:blip r:embed="rId3"/>
          <a:srcRect r="21518"/>
          <a:stretch/>
        </p:blipFill>
        <p:spPr>
          <a:xfrm>
            <a:off x="6180768" y="1187199"/>
            <a:ext cx="6265232" cy="4827322"/>
          </a:xfrm>
          <a:prstGeom prst="rect">
            <a:avLst/>
          </a:prstGeom>
        </p:spPr>
      </p:pic>
      <p:pic>
        <p:nvPicPr>
          <p:cNvPr id="19" name="Picture 18" descr="A screen shot of a computer&#10;&#10;Description automatically generated">
            <a:extLst>
              <a:ext uri="{FF2B5EF4-FFF2-40B4-BE49-F238E27FC236}">
                <a16:creationId xmlns:a16="http://schemas.microsoft.com/office/drawing/2014/main" id="{2FFD83B4-EFB3-714D-AAC7-96BADE26AAC5}"/>
              </a:ext>
            </a:extLst>
          </p:cNvPr>
          <p:cNvPicPr>
            <a:picLocks noChangeAspect="1"/>
          </p:cNvPicPr>
          <p:nvPr/>
        </p:nvPicPr>
        <p:blipFill rotWithShape="1">
          <a:blip r:embed="rId4"/>
          <a:srcRect r="21837" b="18332"/>
          <a:stretch/>
        </p:blipFill>
        <p:spPr>
          <a:xfrm>
            <a:off x="5503463" y="831154"/>
            <a:ext cx="6942537" cy="6039628"/>
          </a:xfrm>
          <a:prstGeom prst="rect">
            <a:avLst/>
          </a:prstGeom>
        </p:spPr>
      </p:pic>
      <p:grpSp>
        <p:nvGrpSpPr>
          <p:cNvPr id="23" name="Group 22">
            <a:extLst>
              <a:ext uri="{FF2B5EF4-FFF2-40B4-BE49-F238E27FC236}">
                <a16:creationId xmlns:a16="http://schemas.microsoft.com/office/drawing/2014/main" id="{FB4A3695-208B-1845-BFDE-B0D52B97BA1F}"/>
              </a:ext>
            </a:extLst>
          </p:cNvPr>
          <p:cNvGrpSpPr/>
          <p:nvPr/>
        </p:nvGrpSpPr>
        <p:grpSpPr>
          <a:xfrm>
            <a:off x="5354851" y="361776"/>
            <a:ext cx="917380" cy="913193"/>
            <a:chOff x="5122232" y="4165600"/>
            <a:chExt cx="355490" cy="355490"/>
          </a:xfrm>
        </p:grpSpPr>
        <p:sp>
          <p:nvSpPr>
            <p:cNvPr id="24" name="Oval 23">
              <a:extLst>
                <a:ext uri="{FF2B5EF4-FFF2-40B4-BE49-F238E27FC236}">
                  <a16:creationId xmlns:a16="http://schemas.microsoft.com/office/drawing/2014/main" id="{8F0BBC9C-2C0A-DE4A-A7E1-AAB439DE8F90}"/>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0980786-846A-5444-A7C6-935F6E749233}"/>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itle 1">
            <a:extLst>
              <a:ext uri="{FF2B5EF4-FFF2-40B4-BE49-F238E27FC236}">
                <a16:creationId xmlns:a16="http://schemas.microsoft.com/office/drawing/2014/main" id="{2AE1CDDF-8F97-9A44-9212-CFCC03212C2D}"/>
              </a:ext>
            </a:extLst>
          </p:cNvPr>
          <p:cNvSpPr txBox="1">
            <a:spLocks/>
          </p:cNvSpPr>
          <p:nvPr/>
        </p:nvSpPr>
        <p:spPr>
          <a:xfrm>
            <a:off x="657058" y="2162276"/>
            <a:ext cx="4912981" cy="1203343"/>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4000" dirty="0">
                <a:latin typeface="Helvetica" pitchFamily="2" charset="0"/>
                <a:ea typeface="Source Sans Pro" panose="020B0503030403020204" pitchFamily="34" charset="0"/>
              </a:rPr>
              <a:t>Shorten forest recovery by 90%</a:t>
            </a:r>
          </a:p>
        </p:txBody>
      </p:sp>
      <p:sp>
        <p:nvSpPr>
          <p:cNvPr id="32" name="Rectangle 31">
            <a:extLst>
              <a:ext uri="{FF2B5EF4-FFF2-40B4-BE49-F238E27FC236}">
                <a16:creationId xmlns:a16="http://schemas.microsoft.com/office/drawing/2014/main" id="{4063D179-A908-9C45-A372-282AEDE2815C}"/>
              </a:ext>
            </a:extLst>
          </p:cNvPr>
          <p:cNvSpPr/>
          <p:nvPr/>
        </p:nvSpPr>
        <p:spPr>
          <a:xfrm>
            <a:off x="-104489" y="1845112"/>
            <a:ext cx="856609" cy="58848"/>
          </a:xfrm>
          <a:prstGeom prst="rect">
            <a:avLst/>
          </a:prstGeom>
          <a:solidFill>
            <a:srgbClr val="FF2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btitle 5">
            <a:extLst>
              <a:ext uri="{FF2B5EF4-FFF2-40B4-BE49-F238E27FC236}">
                <a16:creationId xmlns:a16="http://schemas.microsoft.com/office/drawing/2014/main" id="{E724037B-A5BE-FA41-A524-84D5598B1D16}"/>
              </a:ext>
            </a:extLst>
          </p:cNvPr>
          <p:cNvSpPr txBox="1">
            <a:spLocks/>
          </p:cNvSpPr>
          <p:nvPr/>
        </p:nvSpPr>
        <p:spPr>
          <a:xfrm>
            <a:off x="834669" y="1714238"/>
            <a:ext cx="3975101"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a:gradFill>
                  <a:gsLst>
                    <a:gs pos="0">
                      <a:srgbClr val="E43D37"/>
                    </a:gs>
                    <a:gs pos="13000">
                      <a:srgbClr val="E43D37"/>
                    </a:gs>
                    <a:gs pos="44000">
                      <a:srgbClr val="E92B4F"/>
                    </a:gs>
                    <a:gs pos="73000">
                      <a:srgbClr val="E60781"/>
                    </a:gs>
                  </a:gsLst>
                  <a:lin ang="0" scaled="1"/>
                </a:gradFill>
                <a:latin typeface="Helvetica" pitchFamily="2" charset="0"/>
              </a:rPr>
              <a:t>CYBER-FIRST RECOVERY</a:t>
            </a:r>
          </a:p>
        </p:txBody>
      </p:sp>
      <p:sp>
        <p:nvSpPr>
          <p:cNvPr id="67" name="TextBox 66">
            <a:extLst>
              <a:ext uri="{FF2B5EF4-FFF2-40B4-BE49-F238E27FC236}">
                <a16:creationId xmlns:a16="http://schemas.microsoft.com/office/drawing/2014/main" id="{65D12334-25B6-EA4D-95C6-9097F5BC67BA}"/>
              </a:ext>
            </a:extLst>
          </p:cNvPr>
          <p:cNvSpPr txBox="1"/>
          <p:nvPr/>
        </p:nvSpPr>
        <p:spPr>
          <a:xfrm>
            <a:off x="1392292" y="3380672"/>
            <a:ext cx="4355358" cy="3341492"/>
          </a:xfrm>
          <a:prstGeom prst="rect">
            <a:avLst/>
          </a:prstGeom>
          <a:noFill/>
        </p:spPr>
        <p:txBody>
          <a:bodyPr wrap="square" rtlCol="0">
            <a:spAutoFit/>
          </a:bodyPr>
          <a:lstStyle/>
          <a:p>
            <a:pPr lvl="0">
              <a:lnSpc>
                <a:spcPct val="200000"/>
              </a:lnSpc>
              <a:spcAft>
                <a:spcPts val="0"/>
              </a:spcAft>
              <a:tabLst>
                <a:tab pos="457200" algn="l"/>
              </a:tabLst>
            </a:pPr>
            <a:r>
              <a:rPr lang="en-US" dirty="0">
                <a:solidFill>
                  <a:schemeClr val="bg1">
                    <a:lumMod val="95000"/>
                  </a:schemeClr>
                </a:solidFill>
                <a:latin typeface="Helvetica" pitchFamily="2" charset="0"/>
              </a:rPr>
              <a:t>Clean restore </a:t>
            </a:r>
            <a:r>
              <a:rPr lang="en-US" sz="1200" dirty="0">
                <a:solidFill>
                  <a:schemeClr val="bg1">
                    <a:lumMod val="95000"/>
                  </a:schemeClr>
                </a:solidFill>
                <a:latin typeface="Helvetica" pitchFamily="2" charset="0"/>
              </a:rPr>
              <a:t>(malware free) </a:t>
            </a:r>
          </a:p>
          <a:p>
            <a:pPr lvl="0">
              <a:lnSpc>
                <a:spcPct val="200000"/>
              </a:lnSpc>
              <a:spcAft>
                <a:spcPts val="0"/>
              </a:spcAft>
              <a:tabLst>
                <a:tab pos="457200" algn="l"/>
              </a:tabLst>
            </a:pPr>
            <a:r>
              <a:rPr lang="en-US" dirty="0">
                <a:solidFill>
                  <a:schemeClr val="bg1">
                    <a:lumMod val="95000"/>
                  </a:schemeClr>
                </a:solidFill>
                <a:latin typeface="Helvetica" pitchFamily="2" charset="0"/>
              </a:rPr>
              <a:t>Rapid recovery</a:t>
            </a:r>
            <a:endParaRPr lang="en-IL">
              <a:solidFill>
                <a:schemeClr val="bg1">
                  <a:lumMod val="95000"/>
                </a:schemeClr>
              </a:solidFill>
              <a:latin typeface="Helvetica" pitchFamily="2" charset="0"/>
            </a:endParaRPr>
          </a:p>
          <a:p>
            <a:pPr lvl="0">
              <a:lnSpc>
                <a:spcPct val="200000"/>
              </a:lnSpc>
              <a:spcAft>
                <a:spcPts val="0"/>
              </a:spcAft>
              <a:tabLst>
                <a:tab pos="457200" algn="l"/>
              </a:tabLst>
            </a:pPr>
            <a:r>
              <a:rPr lang="en-US" dirty="0">
                <a:solidFill>
                  <a:schemeClr val="bg1">
                    <a:lumMod val="95000"/>
                  </a:schemeClr>
                </a:solidFill>
                <a:latin typeface="Helvetica" pitchFamily="2" charset="0"/>
              </a:rPr>
              <a:t>Advanced automation </a:t>
            </a:r>
            <a:endParaRPr lang="en-IL">
              <a:solidFill>
                <a:schemeClr val="bg1">
                  <a:lumMod val="95000"/>
                </a:schemeClr>
              </a:solidFill>
              <a:latin typeface="Helvetica" pitchFamily="2" charset="0"/>
            </a:endParaRPr>
          </a:p>
          <a:p>
            <a:pPr lvl="0">
              <a:lnSpc>
                <a:spcPct val="200000"/>
              </a:lnSpc>
              <a:spcAft>
                <a:spcPts val="0"/>
              </a:spcAft>
              <a:tabLst>
                <a:tab pos="457200" algn="l"/>
              </a:tabLst>
            </a:pPr>
            <a:r>
              <a:rPr lang="en-US" dirty="0">
                <a:solidFill>
                  <a:schemeClr val="bg1">
                    <a:lumMod val="95000"/>
                  </a:schemeClr>
                </a:solidFill>
                <a:latin typeface="Helvetica" pitchFamily="2" charset="0"/>
              </a:rPr>
              <a:t>Anywhere recovery</a:t>
            </a:r>
          </a:p>
          <a:p>
            <a:pPr>
              <a:lnSpc>
                <a:spcPct val="200000"/>
              </a:lnSpc>
              <a:tabLst>
                <a:tab pos="457200" algn="l"/>
              </a:tabLst>
            </a:pPr>
            <a:r>
              <a:rPr lang="en-US" dirty="0">
                <a:solidFill>
                  <a:schemeClr val="bg1">
                    <a:lumMod val="95000"/>
                  </a:schemeClr>
                </a:solidFill>
                <a:latin typeface="Helvetica" pitchFamily="2" charset="0"/>
              </a:rPr>
              <a:t>Post-attack forensics  </a:t>
            </a:r>
            <a:r>
              <a:rPr lang="en-US" sz="1800" dirty="0">
                <a:solidFill>
                  <a:schemeClr val="bg1">
                    <a:lumMod val="95000"/>
                  </a:schemeClr>
                </a:solidFill>
                <a:latin typeface="Helvetica" pitchFamily="2" charset="0"/>
              </a:rPr>
              <a:t>(</a:t>
            </a:r>
            <a:r>
              <a:rPr lang="en-US" sz="1400" dirty="0">
                <a:solidFill>
                  <a:schemeClr val="bg1">
                    <a:lumMod val="95000"/>
                  </a:schemeClr>
                </a:solidFill>
                <a:latin typeface="Helvetica" pitchFamily="2" charset="0"/>
              </a:rPr>
              <a:t>PK Post Breach</a:t>
            </a:r>
            <a:r>
              <a:rPr lang="en-US" sz="1800" dirty="0">
                <a:solidFill>
                  <a:schemeClr val="bg1">
                    <a:lumMod val="95000"/>
                  </a:schemeClr>
                </a:solidFill>
                <a:latin typeface="Helvetica" pitchFamily="2" charset="0"/>
              </a:rPr>
              <a:t>)</a:t>
            </a:r>
          </a:p>
          <a:p>
            <a:pPr lvl="0">
              <a:lnSpc>
                <a:spcPct val="200000"/>
              </a:lnSpc>
              <a:spcAft>
                <a:spcPts val="0"/>
              </a:spcAft>
              <a:tabLst>
                <a:tab pos="457200" algn="l"/>
              </a:tabLst>
            </a:pPr>
            <a:r>
              <a:rPr lang="en-US" dirty="0">
                <a:solidFill>
                  <a:schemeClr val="bg1">
                    <a:lumMod val="95000"/>
                  </a:schemeClr>
                </a:solidFill>
                <a:latin typeface="Helvetica" pitchFamily="2" charset="0"/>
              </a:rPr>
              <a:t>Incident response</a:t>
            </a:r>
          </a:p>
        </p:txBody>
      </p:sp>
      <p:pic>
        <p:nvPicPr>
          <p:cNvPr id="68" name="Picture 67">
            <a:extLst>
              <a:ext uri="{FF2B5EF4-FFF2-40B4-BE49-F238E27FC236}">
                <a16:creationId xmlns:a16="http://schemas.microsoft.com/office/drawing/2014/main" id="{21B6D199-3720-E545-82A0-040910793D62}"/>
              </a:ext>
            </a:extLst>
          </p:cNvPr>
          <p:cNvPicPr>
            <a:picLocks noChangeAspect="1"/>
          </p:cNvPicPr>
          <p:nvPr/>
        </p:nvPicPr>
        <p:blipFill>
          <a:blip r:embed="rId5">
            <a:alphaModFix amt="15000"/>
          </a:blip>
          <a:stretch>
            <a:fillRect/>
          </a:stretch>
        </p:blipFill>
        <p:spPr>
          <a:xfrm>
            <a:off x="-1368780" y="357341"/>
            <a:ext cx="4191000" cy="711200"/>
          </a:xfrm>
          <a:prstGeom prst="rect">
            <a:avLst/>
          </a:prstGeom>
        </p:spPr>
      </p:pic>
      <p:pic>
        <p:nvPicPr>
          <p:cNvPr id="69" name="Picture 68">
            <a:extLst>
              <a:ext uri="{FF2B5EF4-FFF2-40B4-BE49-F238E27FC236}">
                <a16:creationId xmlns:a16="http://schemas.microsoft.com/office/drawing/2014/main" id="{F808853B-9580-964C-9800-022EB868649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336967" y="495577"/>
            <a:ext cx="2080484" cy="434728"/>
          </a:xfrm>
          <a:prstGeom prst="rect">
            <a:avLst/>
          </a:prstGeom>
        </p:spPr>
      </p:pic>
      <p:grpSp>
        <p:nvGrpSpPr>
          <p:cNvPr id="70" name="Group 69">
            <a:extLst>
              <a:ext uri="{FF2B5EF4-FFF2-40B4-BE49-F238E27FC236}">
                <a16:creationId xmlns:a16="http://schemas.microsoft.com/office/drawing/2014/main" id="{BBF17404-18D7-0748-99A3-F8385D00AF94}"/>
              </a:ext>
            </a:extLst>
          </p:cNvPr>
          <p:cNvGrpSpPr/>
          <p:nvPr/>
        </p:nvGrpSpPr>
        <p:grpSpPr>
          <a:xfrm>
            <a:off x="925660" y="3548444"/>
            <a:ext cx="355490" cy="355490"/>
            <a:chOff x="5122232" y="4165600"/>
            <a:chExt cx="355490" cy="355490"/>
          </a:xfrm>
        </p:grpSpPr>
        <p:sp>
          <p:nvSpPr>
            <p:cNvPr id="71" name="Oval 70">
              <a:extLst>
                <a:ext uri="{FF2B5EF4-FFF2-40B4-BE49-F238E27FC236}">
                  <a16:creationId xmlns:a16="http://schemas.microsoft.com/office/drawing/2014/main" id="{354EC054-4E5A-774E-A221-9A9079788479}"/>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82CB109-06FA-3E4A-9236-AFBBD8ADD4D5}"/>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73" name="Group 72">
            <a:extLst>
              <a:ext uri="{FF2B5EF4-FFF2-40B4-BE49-F238E27FC236}">
                <a16:creationId xmlns:a16="http://schemas.microsoft.com/office/drawing/2014/main" id="{9B8322C9-7734-9C45-9D06-423EE4AB40B1}"/>
              </a:ext>
            </a:extLst>
          </p:cNvPr>
          <p:cNvGrpSpPr/>
          <p:nvPr/>
        </p:nvGrpSpPr>
        <p:grpSpPr>
          <a:xfrm>
            <a:off x="925660" y="4117650"/>
            <a:ext cx="355490" cy="355490"/>
            <a:chOff x="5122232" y="4165600"/>
            <a:chExt cx="355490" cy="355490"/>
          </a:xfrm>
        </p:grpSpPr>
        <p:sp>
          <p:nvSpPr>
            <p:cNvPr id="74" name="Oval 73">
              <a:extLst>
                <a:ext uri="{FF2B5EF4-FFF2-40B4-BE49-F238E27FC236}">
                  <a16:creationId xmlns:a16="http://schemas.microsoft.com/office/drawing/2014/main" id="{2615DE4D-E0EF-A749-9D9C-C2FFDD7CFC7C}"/>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07D9B91-ED73-A243-A687-282212F47DF2}"/>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76" name="Group 75">
            <a:extLst>
              <a:ext uri="{FF2B5EF4-FFF2-40B4-BE49-F238E27FC236}">
                <a16:creationId xmlns:a16="http://schemas.microsoft.com/office/drawing/2014/main" id="{E98080F9-6FD5-164B-975A-BAF33752FDA6}"/>
              </a:ext>
            </a:extLst>
          </p:cNvPr>
          <p:cNvGrpSpPr/>
          <p:nvPr/>
        </p:nvGrpSpPr>
        <p:grpSpPr>
          <a:xfrm>
            <a:off x="925660" y="4675281"/>
            <a:ext cx="355490" cy="355490"/>
            <a:chOff x="5122232" y="4165600"/>
            <a:chExt cx="355490" cy="355490"/>
          </a:xfrm>
        </p:grpSpPr>
        <p:sp>
          <p:nvSpPr>
            <p:cNvPr id="77" name="Oval 76">
              <a:extLst>
                <a:ext uri="{FF2B5EF4-FFF2-40B4-BE49-F238E27FC236}">
                  <a16:creationId xmlns:a16="http://schemas.microsoft.com/office/drawing/2014/main" id="{33CCA62C-B46F-CD40-8ECB-EA4965099B34}"/>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1101A56-D666-7A40-9D3B-10369DAAD18A}"/>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79" name="Group 78">
            <a:extLst>
              <a:ext uri="{FF2B5EF4-FFF2-40B4-BE49-F238E27FC236}">
                <a16:creationId xmlns:a16="http://schemas.microsoft.com/office/drawing/2014/main" id="{E6E532C8-5DB3-9C48-982C-7CF4CB2A641E}"/>
              </a:ext>
            </a:extLst>
          </p:cNvPr>
          <p:cNvGrpSpPr/>
          <p:nvPr/>
        </p:nvGrpSpPr>
        <p:grpSpPr>
          <a:xfrm>
            <a:off x="925660" y="5221337"/>
            <a:ext cx="355490" cy="355490"/>
            <a:chOff x="5122232" y="4165600"/>
            <a:chExt cx="355490" cy="355490"/>
          </a:xfrm>
        </p:grpSpPr>
        <p:sp>
          <p:nvSpPr>
            <p:cNvPr id="80" name="Oval 79">
              <a:extLst>
                <a:ext uri="{FF2B5EF4-FFF2-40B4-BE49-F238E27FC236}">
                  <a16:creationId xmlns:a16="http://schemas.microsoft.com/office/drawing/2014/main" id="{B94E0994-6CDD-AA47-ABD7-B67C2B776D85}"/>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D56EE11-C648-4B48-810C-759FFE9C3BCE}"/>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id="{82C4B997-3F8E-F046-9E77-9C2D16A98990}"/>
              </a:ext>
            </a:extLst>
          </p:cNvPr>
          <p:cNvGrpSpPr/>
          <p:nvPr/>
        </p:nvGrpSpPr>
        <p:grpSpPr>
          <a:xfrm>
            <a:off x="925659" y="5767393"/>
            <a:ext cx="355490" cy="355490"/>
            <a:chOff x="5122232" y="4165600"/>
            <a:chExt cx="355490" cy="355490"/>
          </a:xfrm>
        </p:grpSpPr>
        <p:sp>
          <p:nvSpPr>
            <p:cNvPr id="30" name="Oval 29">
              <a:extLst>
                <a:ext uri="{FF2B5EF4-FFF2-40B4-BE49-F238E27FC236}">
                  <a16:creationId xmlns:a16="http://schemas.microsoft.com/office/drawing/2014/main" id="{619E3B21-2D42-EB46-8C7F-59179DDE1A33}"/>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7CE4C6F-5F43-6742-BDDA-0F2642C548C6}"/>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pic>
        <p:nvPicPr>
          <p:cNvPr id="34" name="Picture 33">
            <a:extLst>
              <a:ext uri="{FF2B5EF4-FFF2-40B4-BE49-F238E27FC236}">
                <a16:creationId xmlns:a16="http://schemas.microsoft.com/office/drawing/2014/main" id="{11D7624F-4899-3F46-BE2F-1326B8B35FDA}"/>
              </a:ext>
            </a:extLst>
          </p:cNvPr>
          <p:cNvPicPr>
            <a:picLocks noChangeAspect="1"/>
          </p:cNvPicPr>
          <p:nvPr/>
        </p:nvPicPr>
        <p:blipFill rotWithShape="1">
          <a:blip r:embed="rId6">
            <a:extLst>
              <a:ext uri="{BEBA8EAE-BF5A-486C-A8C5-ECC9F3942E4B}">
                <a14:imgProps xmlns:a14="http://schemas.microsoft.com/office/drawing/2010/main">
                  <a14:imgLayer r:embed="rId8">
                    <a14:imgEffect>
                      <a14:brightnessContrast bright="100000"/>
                    </a14:imgEffect>
                  </a14:imgLayer>
                </a14:imgProps>
              </a:ext>
            </a:extLst>
          </a:blip>
          <a:srcRect r="78208" b="-6244"/>
          <a:stretch/>
        </p:blipFill>
        <p:spPr>
          <a:xfrm>
            <a:off x="5653257" y="606667"/>
            <a:ext cx="453376" cy="461874"/>
          </a:xfrm>
          <a:prstGeom prst="rect">
            <a:avLst/>
          </a:prstGeom>
        </p:spPr>
      </p:pic>
      <p:grpSp>
        <p:nvGrpSpPr>
          <p:cNvPr id="2" name="Group 1">
            <a:extLst>
              <a:ext uri="{FF2B5EF4-FFF2-40B4-BE49-F238E27FC236}">
                <a16:creationId xmlns:a16="http://schemas.microsoft.com/office/drawing/2014/main" id="{ABC716E9-07DB-4C6D-5967-C94DB097B514}"/>
              </a:ext>
            </a:extLst>
          </p:cNvPr>
          <p:cNvGrpSpPr/>
          <p:nvPr/>
        </p:nvGrpSpPr>
        <p:grpSpPr>
          <a:xfrm>
            <a:off x="922716" y="6336599"/>
            <a:ext cx="355490" cy="355490"/>
            <a:chOff x="5122232" y="4165600"/>
            <a:chExt cx="355490" cy="355490"/>
          </a:xfrm>
        </p:grpSpPr>
        <p:sp>
          <p:nvSpPr>
            <p:cNvPr id="3" name="Oval 2">
              <a:extLst>
                <a:ext uri="{FF2B5EF4-FFF2-40B4-BE49-F238E27FC236}">
                  <a16:creationId xmlns:a16="http://schemas.microsoft.com/office/drawing/2014/main" id="{9562EE51-8D58-EF3F-8A5C-C774DC4B93A2}"/>
                </a:ext>
              </a:extLst>
            </p:cNvPr>
            <p:cNvSpPr/>
            <p:nvPr/>
          </p:nvSpPr>
          <p:spPr>
            <a:xfrm>
              <a:off x="5122232" y="4165600"/>
              <a:ext cx="355490" cy="355490"/>
            </a:xfrm>
            <a:prstGeom prst="ellipse">
              <a:avLst/>
            </a:prstGeom>
            <a:gradFill>
              <a:gsLst>
                <a:gs pos="0">
                  <a:schemeClr val="accent1">
                    <a:alpha val="26000"/>
                  </a:schemeClr>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EEA6530-A4F0-1C0D-4E7F-62191FF82E20}"/>
                </a:ext>
              </a:extLst>
            </p:cNvPr>
            <p:cNvSpPr/>
            <p:nvPr/>
          </p:nvSpPr>
          <p:spPr>
            <a:xfrm>
              <a:off x="5167105" y="4210473"/>
              <a:ext cx="265743" cy="265743"/>
            </a:xfrm>
            <a:prstGeom prst="ellipse">
              <a:avLst/>
            </a:prstGeom>
            <a:gradFill>
              <a:gsLst>
                <a:gs pos="0">
                  <a:schemeClr val="accent1"/>
                </a:gs>
                <a:gs pos="99000">
                  <a:schemeClr val="accent2"/>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21169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4A27-8DF9-42DA-88FF-F0E426203773}"/>
              </a:ext>
            </a:extLst>
          </p:cNvPr>
          <p:cNvSpPr>
            <a:spLocks noGrp="1"/>
          </p:cNvSpPr>
          <p:nvPr>
            <p:ph type="title"/>
          </p:nvPr>
        </p:nvSpPr>
        <p:spPr>
          <a:xfrm>
            <a:off x="484608" y="612629"/>
            <a:ext cx="5414141" cy="981102"/>
          </a:xfrm>
        </p:spPr>
        <p:txBody>
          <a:bodyPr/>
          <a:lstStyle/>
          <a:p>
            <a:r>
              <a:rPr lang="en-US" sz="3200" dirty="0">
                <a:solidFill>
                  <a:schemeClr val="accent4"/>
                </a:solidFill>
                <a:ea typeface="Tahoma" panose="020B0604030504040204" pitchFamily="34" charset="0"/>
                <a:cs typeface="Tahoma" panose="020B0604030504040204" pitchFamily="34" charset="0"/>
              </a:rPr>
              <a:t>Active Directory is Central</a:t>
            </a:r>
            <a:br>
              <a:rPr lang="en-US" sz="3200" dirty="0">
                <a:solidFill>
                  <a:schemeClr val="accent4"/>
                </a:solidFill>
                <a:ea typeface="Tahoma" panose="020B0604030504040204" pitchFamily="34" charset="0"/>
                <a:cs typeface="Tahoma" panose="020B0604030504040204" pitchFamily="34" charset="0"/>
              </a:rPr>
            </a:br>
            <a:r>
              <a:rPr lang="en-US" sz="3200" dirty="0">
                <a:solidFill>
                  <a:schemeClr val="accent4"/>
                </a:solidFill>
                <a:ea typeface="Tahoma" panose="020B0604030504040204" pitchFamily="34" charset="0"/>
                <a:cs typeface="Tahoma" panose="020B0604030504040204" pitchFamily="34" charset="0"/>
              </a:rPr>
              <a:t>to Hybrid Identity</a:t>
            </a:r>
            <a:endParaRPr lang="en-US" sz="3200" dirty="0">
              <a:solidFill>
                <a:schemeClr val="accent4"/>
              </a:solidFill>
            </a:endParaRPr>
          </a:p>
        </p:txBody>
      </p:sp>
      <p:sp>
        <p:nvSpPr>
          <p:cNvPr id="3" name="Text Placeholder 2">
            <a:extLst>
              <a:ext uri="{FF2B5EF4-FFF2-40B4-BE49-F238E27FC236}">
                <a16:creationId xmlns:a16="http://schemas.microsoft.com/office/drawing/2014/main" id="{85A2DA82-15E7-405C-9FCA-2051A5D76A92}"/>
              </a:ext>
            </a:extLst>
          </p:cNvPr>
          <p:cNvSpPr>
            <a:spLocks noGrp="1"/>
          </p:cNvSpPr>
          <p:nvPr>
            <p:ph type="body" sz="quarter" idx="11"/>
          </p:nvPr>
        </p:nvSpPr>
        <p:spPr>
          <a:xfrm>
            <a:off x="439502" y="2264435"/>
            <a:ext cx="4576884" cy="1884362"/>
          </a:xfrm>
        </p:spPr>
        <p:txBody>
          <a:bodyPr/>
          <a:lstStyle/>
          <a:p>
            <a:pPr marL="0" indent="0">
              <a:buNone/>
            </a:pPr>
            <a:r>
              <a:rPr lang="en-US" sz="2400" dirty="0">
                <a:latin typeface="+mj-lt"/>
              </a:rPr>
              <a:t>Active Directory remains the basis for most hybrid identity</a:t>
            </a:r>
            <a:br>
              <a:rPr lang="en-US" sz="2400" dirty="0">
                <a:latin typeface="+mj-lt"/>
              </a:rPr>
            </a:br>
            <a:endParaRPr lang="en-US" sz="2400" dirty="0">
              <a:latin typeface="+mj-lt"/>
            </a:endParaRPr>
          </a:p>
          <a:p>
            <a:pPr marL="0" indent="0">
              <a:buNone/>
            </a:pPr>
            <a:r>
              <a:rPr lang="en-US" sz="2400" b="1" dirty="0">
                <a:latin typeface="+mj-lt"/>
              </a:rPr>
              <a:t>93% </a:t>
            </a:r>
            <a:r>
              <a:rPr lang="en-US" sz="2400" dirty="0">
                <a:latin typeface="+mj-lt"/>
              </a:rPr>
              <a:t>of Fortune 1000 still rely on AD … and will be for some time</a:t>
            </a:r>
          </a:p>
        </p:txBody>
      </p:sp>
      <p:sp>
        <p:nvSpPr>
          <p:cNvPr id="22" name="Oval 21">
            <a:extLst>
              <a:ext uri="{FF2B5EF4-FFF2-40B4-BE49-F238E27FC236}">
                <a16:creationId xmlns:a16="http://schemas.microsoft.com/office/drawing/2014/main" id="{444E43D0-78D5-4104-A4B1-C67F123B0AEF}"/>
              </a:ext>
            </a:extLst>
          </p:cNvPr>
          <p:cNvSpPr/>
          <p:nvPr/>
        </p:nvSpPr>
        <p:spPr>
          <a:xfrm rot="21098214">
            <a:off x="8548931" y="2287425"/>
            <a:ext cx="1709862" cy="1704519"/>
          </a:xfrm>
          <a:prstGeom prst="ellipse">
            <a:avLst/>
          </a:prstGeom>
          <a:gradFill>
            <a:gsLst>
              <a:gs pos="0">
                <a:schemeClr val="tx1"/>
              </a:gs>
              <a:gs pos="99000">
                <a:schemeClr val="bg1">
                  <a:lumMod val="50000"/>
                </a:schemeClr>
              </a:gs>
            </a:gsLst>
            <a:lin ang="5400000" scaled="1"/>
          </a:gradFill>
          <a:ln w="28575">
            <a:noFill/>
          </a:ln>
          <a:effectLst>
            <a:outerShdw blurRad="609600" sx="102000" sy="102000" algn="c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0" name="Group 69">
            <a:extLst>
              <a:ext uri="{FF2B5EF4-FFF2-40B4-BE49-F238E27FC236}">
                <a16:creationId xmlns:a16="http://schemas.microsoft.com/office/drawing/2014/main" id="{F6B66C2B-59BF-455D-B442-DBA9970D7120}"/>
              </a:ext>
            </a:extLst>
          </p:cNvPr>
          <p:cNvGrpSpPr/>
          <p:nvPr/>
        </p:nvGrpSpPr>
        <p:grpSpPr>
          <a:xfrm>
            <a:off x="8201199" y="4416596"/>
            <a:ext cx="2357944" cy="2361066"/>
            <a:chOff x="6608342" y="3822368"/>
            <a:chExt cx="2357944" cy="2361066"/>
          </a:xfrm>
        </p:grpSpPr>
        <p:grpSp>
          <p:nvGrpSpPr>
            <p:cNvPr id="33" name="Group 32">
              <a:extLst>
                <a:ext uri="{FF2B5EF4-FFF2-40B4-BE49-F238E27FC236}">
                  <a16:creationId xmlns:a16="http://schemas.microsoft.com/office/drawing/2014/main" id="{5229CA07-5FD5-4C20-AF57-521A5C39BCE4}"/>
                </a:ext>
              </a:extLst>
            </p:cNvPr>
            <p:cNvGrpSpPr/>
            <p:nvPr/>
          </p:nvGrpSpPr>
          <p:grpSpPr>
            <a:xfrm>
              <a:off x="6608342" y="3822368"/>
              <a:ext cx="2357944" cy="2361066"/>
              <a:chOff x="5122231" y="4165599"/>
              <a:chExt cx="355490" cy="355490"/>
            </a:xfrm>
          </p:grpSpPr>
          <p:sp>
            <p:nvSpPr>
              <p:cNvPr id="34" name="Oval 33">
                <a:extLst>
                  <a:ext uri="{FF2B5EF4-FFF2-40B4-BE49-F238E27FC236}">
                    <a16:creationId xmlns:a16="http://schemas.microsoft.com/office/drawing/2014/main" id="{1239E468-7FEF-478D-B20E-11F5F7F7AF68}"/>
                  </a:ext>
                </a:extLst>
              </p:cNvPr>
              <p:cNvSpPr/>
              <p:nvPr/>
            </p:nvSpPr>
            <p:spPr>
              <a:xfrm>
                <a:off x="5122231" y="4165599"/>
                <a:ext cx="355490" cy="355490"/>
              </a:xfrm>
              <a:prstGeom prst="ellipse">
                <a:avLst/>
              </a:prstGeom>
              <a:gradFill>
                <a:gsLst>
                  <a:gs pos="0">
                    <a:srgbClr val="C00000"/>
                  </a:gs>
                  <a:gs pos="99000">
                    <a:srgbClr val="FF0000">
                      <a:alpha val="50000"/>
                    </a:srgbClr>
                  </a:gs>
                </a:gsLst>
                <a:lin ang="5400000" scaled="1"/>
              </a:gradFill>
              <a:ln w="28575">
                <a:solidFill>
                  <a:srgbClr val="FF0000"/>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5D2EAE7-A3BA-4282-A7C5-3999116DDAF2}"/>
                  </a:ext>
                </a:extLst>
              </p:cNvPr>
              <p:cNvSpPr/>
              <p:nvPr/>
            </p:nvSpPr>
            <p:spPr>
              <a:xfrm>
                <a:off x="5167105" y="4210473"/>
                <a:ext cx="265743" cy="265743"/>
              </a:xfrm>
              <a:prstGeom prst="ellipse">
                <a:avLst/>
              </a:prstGeom>
              <a:gradFill>
                <a:gsLst>
                  <a:gs pos="6000">
                    <a:srgbClr val="C00000"/>
                  </a:gs>
                  <a:gs pos="100000">
                    <a:srgbClr val="FF0000"/>
                  </a:gs>
                </a:gsLst>
                <a:lin ang="18000000" scaled="0"/>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38" name="Picture 37" descr="A picture containing clock&#10;&#10;Description automatically generated">
              <a:extLst>
                <a:ext uri="{FF2B5EF4-FFF2-40B4-BE49-F238E27FC236}">
                  <a16:creationId xmlns:a16="http://schemas.microsoft.com/office/drawing/2014/main" id="{3E791CC2-098F-4678-B86E-6AF3DFB8875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7105272" y="5197783"/>
              <a:ext cx="1378723" cy="235009"/>
            </a:xfrm>
            <a:prstGeom prst="rect">
              <a:avLst/>
            </a:prstGeom>
          </p:spPr>
        </p:pic>
        <p:pic>
          <p:nvPicPr>
            <p:cNvPr id="39" name="Picture 38" descr="A picture containing clock&#10;&#10;Description automatically generated">
              <a:extLst>
                <a:ext uri="{FF2B5EF4-FFF2-40B4-BE49-F238E27FC236}">
                  <a16:creationId xmlns:a16="http://schemas.microsoft.com/office/drawing/2014/main" id="{FE82DFD1-A517-4C70-8F5B-A2F6C4EF06B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7370800" y="4431815"/>
              <a:ext cx="819280" cy="711671"/>
            </a:xfrm>
            <a:prstGeom prst="rect">
              <a:avLst/>
            </a:prstGeom>
          </p:spPr>
        </p:pic>
      </p:grpSp>
      <p:pic>
        <p:nvPicPr>
          <p:cNvPr id="40" name="Picture 39" descr="A picture containing drawing&#10;&#10;Description automatically generated">
            <a:extLst>
              <a:ext uri="{FF2B5EF4-FFF2-40B4-BE49-F238E27FC236}">
                <a16:creationId xmlns:a16="http://schemas.microsoft.com/office/drawing/2014/main" id="{F6693504-97F5-41BE-8D6E-FF43094581BA}"/>
              </a:ext>
            </a:extLst>
          </p:cNvPr>
          <p:cNvPicPr>
            <a:picLocks noChangeAspect="1"/>
          </p:cNvPicPr>
          <p:nvPr/>
        </p:nvPicPr>
        <p:blipFill>
          <a:blip r:embed="rId7" cstate="hqprint">
            <a:alphaModFix amt="35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6355318" y="4609812"/>
            <a:ext cx="1882905" cy="2255803"/>
          </a:xfrm>
          <a:prstGeom prst="rect">
            <a:avLst/>
          </a:prstGeom>
          <a:noFill/>
          <a:effectLst>
            <a:outerShdw blurRad="127000" dist="76200" dir="2700000" algn="ctr" rotWithShape="0">
              <a:srgbClr val="000000">
                <a:alpha val="84000"/>
              </a:srgbClr>
            </a:outerShdw>
          </a:effectLst>
        </p:spPr>
      </p:pic>
      <p:grpSp>
        <p:nvGrpSpPr>
          <p:cNvPr id="68" name="Group 67">
            <a:extLst>
              <a:ext uri="{FF2B5EF4-FFF2-40B4-BE49-F238E27FC236}">
                <a16:creationId xmlns:a16="http://schemas.microsoft.com/office/drawing/2014/main" id="{E3C394D4-A7DB-43B1-AB90-9900D27B91CD}"/>
              </a:ext>
            </a:extLst>
          </p:cNvPr>
          <p:cNvGrpSpPr/>
          <p:nvPr/>
        </p:nvGrpSpPr>
        <p:grpSpPr>
          <a:xfrm>
            <a:off x="10559143" y="1982628"/>
            <a:ext cx="1588781" cy="1605584"/>
            <a:chOff x="10797126" y="2332244"/>
            <a:chExt cx="1588781" cy="1605584"/>
          </a:xfrm>
        </p:grpSpPr>
        <p:sp>
          <p:nvSpPr>
            <p:cNvPr id="20" name="Oval 19">
              <a:extLst>
                <a:ext uri="{FF2B5EF4-FFF2-40B4-BE49-F238E27FC236}">
                  <a16:creationId xmlns:a16="http://schemas.microsoft.com/office/drawing/2014/main" id="{905A1425-C670-4975-A808-5EF0FA4CF1E5}"/>
                </a:ext>
              </a:extLst>
            </p:cNvPr>
            <p:cNvSpPr/>
            <p:nvPr/>
          </p:nvSpPr>
          <p:spPr>
            <a:xfrm rot="21098214">
              <a:off x="10797126" y="2332244"/>
              <a:ext cx="1588781" cy="1605584"/>
            </a:xfrm>
            <a:prstGeom prst="ellipse">
              <a:avLst/>
            </a:prstGeom>
            <a:gradFill>
              <a:gsLst>
                <a:gs pos="0">
                  <a:schemeClr val="bg1">
                    <a:lumMod val="50000"/>
                  </a:schemeClr>
                </a:gs>
                <a:gs pos="99000">
                  <a:schemeClr val="tx1">
                    <a:alpha val="33000"/>
                  </a:schemeClr>
                </a:gs>
              </a:gsLst>
              <a:lin ang="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B44C12-880B-43CF-A08F-A73FA95A87E2}"/>
                </a:ext>
              </a:extLst>
            </p:cNvPr>
            <p:cNvSpPr/>
            <p:nvPr/>
          </p:nvSpPr>
          <p:spPr>
            <a:xfrm rot="21098214">
              <a:off x="11010796" y="2551341"/>
              <a:ext cx="1170145" cy="1177837"/>
            </a:xfrm>
            <a:prstGeom prst="ellipse">
              <a:avLst/>
            </a:prstGeom>
            <a:gradFill>
              <a:gsLst>
                <a:gs pos="0">
                  <a:schemeClr val="tx1"/>
                </a:gs>
                <a:gs pos="99000">
                  <a:schemeClr val="bg1">
                    <a:lumMod val="50000"/>
                  </a:schemeClr>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4" name="Picture 43" descr="A picture containing drawing, wheel&#10;&#10;Description automatically generated">
              <a:extLst>
                <a:ext uri="{FF2B5EF4-FFF2-40B4-BE49-F238E27FC236}">
                  <a16:creationId xmlns:a16="http://schemas.microsoft.com/office/drawing/2014/main" id="{3552BC72-56E1-446D-B0E3-E936A4AF9B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157330" y="2987160"/>
              <a:ext cx="876320" cy="295758"/>
            </a:xfrm>
            <a:prstGeom prst="rect">
              <a:avLst/>
            </a:prstGeom>
          </p:spPr>
        </p:pic>
      </p:grpSp>
      <p:grpSp>
        <p:nvGrpSpPr>
          <p:cNvPr id="69" name="Group 68">
            <a:extLst>
              <a:ext uri="{FF2B5EF4-FFF2-40B4-BE49-F238E27FC236}">
                <a16:creationId xmlns:a16="http://schemas.microsoft.com/office/drawing/2014/main" id="{26F8C3FD-59BD-4C42-AD29-110BA7FDCBEC}"/>
              </a:ext>
            </a:extLst>
          </p:cNvPr>
          <p:cNvGrpSpPr/>
          <p:nvPr/>
        </p:nvGrpSpPr>
        <p:grpSpPr>
          <a:xfrm>
            <a:off x="10253268" y="3637258"/>
            <a:ext cx="1434975" cy="1432120"/>
            <a:chOff x="10414968" y="3833192"/>
            <a:chExt cx="1434975" cy="1432120"/>
          </a:xfrm>
        </p:grpSpPr>
        <p:grpSp>
          <p:nvGrpSpPr>
            <p:cNvPr id="21" name="Group 20">
              <a:extLst>
                <a:ext uri="{FF2B5EF4-FFF2-40B4-BE49-F238E27FC236}">
                  <a16:creationId xmlns:a16="http://schemas.microsoft.com/office/drawing/2014/main" id="{B25C5664-7D4A-4F0F-B2F6-78EF13AC6811}"/>
                </a:ext>
              </a:extLst>
            </p:cNvPr>
            <p:cNvGrpSpPr/>
            <p:nvPr/>
          </p:nvGrpSpPr>
          <p:grpSpPr>
            <a:xfrm rot="21098214">
              <a:off x="10414968" y="3833192"/>
              <a:ext cx="1434975" cy="1432120"/>
              <a:chOff x="5166302" y="4268065"/>
              <a:chExt cx="355490" cy="355490"/>
            </a:xfrm>
          </p:grpSpPr>
          <p:sp>
            <p:nvSpPr>
              <p:cNvPr id="24" name="Oval 23">
                <a:extLst>
                  <a:ext uri="{FF2B5EF4-FFF2-40B4-BE49-F238E27FC236}">
                    <a16:creationId xmlns:a16="http://schemas.microsoft.com/office/drawing/2014/main" id="{ED8EE3BF-839B-49D9-97E0-0CD2823122B8}"/>
                  </a:ext>
                </a:extLst>
              </p:cNvPr>
              <p:cNvSpPr/>
              <p:nvPr/>
            </p:nvSpPr>
            <p:spPr>
              <a:xfrm>
                <a:off x="5166302" y="4268065"/>
                <a:ext cx="355490" cy="355490"/>
              </a:xfrm>
              <a:prstGeom prst="ellipse">
                <a:avLst/>
              </a:prstGeom>
              <a:gradFill>
                <a:gsLst>
                  <a:gs pos="0">
                    <a:schemeClr val="tx1"/>
                  </a:gs>
                  <a:gs pos="99000">
                    <a:schemeClr val="bg1">
                      <a:lumMod val="50000"/>
                      <a:alpha val="64000"/>
                    </a:schemeClr>
                  </a:gs>
                </a:gsLst>
                <a:lin ang="480000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EF6BF85-75F3-4955-8E54-1F8FBCA9851C}"/>
                  </a:ext>
                </a:extLst>
              </p:cNvPr>
              <p:cNvSpPr/>
              <p:nvPr/>
            </p:nvSpPr>
            <p:spPr>
              <a:xfrm>
                <a:off x="5211175" y="4312938"/>
                <a:ext cx="265743" cy="265743"/>
              </a:xfrm>
              <a:prstGeom prst="ellipse">
                <a:avLst/>
              </a:prstGeom>
              <a:gradFill>
                <a:gsLst>
                  <a:gs pos="0">
                    <a:schemeClr val="tx1"/>
                  </a:gs>
                  <a:gs pos="99000">
                    <a:schemeClr val="bg1">
                      <a:lumMod val="50000"/>
                    </a:schemeClr>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5" name="Picture 44" descr="A picture containing drawing&#10;&#10;Description automatically generated">
              <a:extLst>
                <a:ext uri="{FF2B5EF4-FFF2-40B4-BE49-F238E27FC236}">
                  <a16:creationId xmlns:a16="http://schemas.microsoft.com/office/drawing/2014/main" id="{D47E03A1-FD4B-44DF-8AB5-B89C34BB7687}"/>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0654878" y="4470997"/>
              <a:ext cx="923205" cy="232244"/>
            </a:xfrm>
            <a:prstGeom prst="rect">
              <a:avLst/>
            </a:prstGeom>
          </p:spPr>
        </p:pic>
      </p:grpSp>
      <p:grpSp>
        <p:nvGrpSpPr>
          <p:cNvPr id="66" name="Group 65">
            <a:extLst>
              <a:ext uri="{FF2B5EF4-FFF2-40B4-BE49-F238E27FC236}">
                <a16:creationId xmlns:a16="http://schemas.microsoft.com/office/drawing/2014/main" id="{D33B6B51-2EFD-4BAA-9BED-722D8341EADA}"/>
              </a:ext>
            </a:extLst>
          </p:cNvPr>
          <p:cNvGrpSpPr/>
          <p:nvPr/>
        </p:nvGrpSpPr>
        <p:grpSpPr>
          <a:xfrm>
            <a:off x="5515070" y="1856874"/>
            <a:ext cx="1780817" cy="1795570"/>
            <a:chOff x="7020167" y="424054"/>
            <a:chExt cx="1780817" cy="1795570"/>
          </a:xfrm>
        </p:grpSpPr>
        <p:grpSp>
          <p:nvGrpSpPr>
            <p:cNvPr id="53" name="Group 52">
              <a:extLst>
                <a:ext uri="{FF2B5EF4-FFF2-40B4-BE49-F238E27FC236}">
                  <a16:creationId xmlns:a16="http://schemas.microsoft.com/office/drawing/2014/main" id="{CCF075BE-E183-40C9-8C10-2F3E30ADEA36}"/>
                </a:ext>
              </a:extLst>
            </p:cNvPr>
            <p:cNvGrpSpPr/>
            <p:nvPr/>
          </p:nvGrpSpPr>
          <p:grpSpPr>
            <a:xfrm rot="9476697">
              <a:off x="7020167" y="424054"/>
              <a:ext cx="1780817" cy="1795570"/>
              <a:chOff x="5122554" y="4157562"/>
              <a:chExt cx="356692" cy="369414"/>
            </a:xfrm>
          </p:grpSpPr>
          <p:sp>
            <p:nvSpPr>
              <p:cNvPr id="54" name="Oval 53">
                <a:extLst>
                  <a:ext uri="{FF2B5EF4-FFF2-40B4-BE49-F238E27FC236}">
                    <a16:creationId xmlns:a16="http://schemas.microsoft.com/office/drawing/2014/main" id="{0A380252-C84E-44B8-9FC3-80F92A18DDD0}"/>
                  </a:ext>
                </a:extLst>
              </p:cNvPr>
              <p:cNvSpPr/>
              <p:nvPr/>
            </p:nvSpPr>
            <p:spPr>
              <a:xfrm>
                <a:off x="5122554" y="4157562"/>
                <a:ext cx="356692" cy="369414"/>
              </a:xfrm>
              <a:prstGeom prst="ellipse">
                <a:avLst/>
              </a:prstGeom>
              <a:gradFill>
                <a:gsLst>
                  <a:gs pos="0">
                    <a:schemeClr val="bg1">
                      <a:lumMod val="50000"/>
                    </a:schemeClr>
                  </a:gs>
                  <a:gs pos="99000">
                    <a:schemeClr val="tx1">
                      <a:alpha val="66000"/>
                    </a:schemeClr>
                  </a:gs>
                </a:gsLst>
                <a:lin ang="720000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9BC62699-894B-47F4-B9BB-938B2847830A}"/>
                  </a:ext>
                </a:extLst>
              </p:cNvPr>
              <p:cNvSpPr/>
              <p:nvPr/>
            </p:nvSpPr>
            <p:spPr>
              <a:xfrm>
                <a:off x="5169107" y="4202085"/>
                <a:ext cx="268293" cy="281123"/>
              </a:xfrm>
              <a:prstGeom prst="ellipse">
                <a:avLst/>
              </a:prstGeom>
              <a:gradFill>
                <a:gsLst>
                  <a:gs pos="0">
                    <a:schemeClr val="bg1">
                      <a:lumMod val="50000"/>
                    </a:schemeClr>
                  </a:gs>
                  <a:gs pos="99000">
                    <a:schemeClr val="tx1"/>
                  </a:gs>
                </a:gsLst>
                <a:lin ang="5400000" scaled="1"/>
              </a:gradFill>
              <a:ln w="19050">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60" name="Picture 59" descr="A picture containing drawing&#10;&#10;Description automatically generated">
              <a:extLst>
                <a:ext uri="{FF2B5EF4-FFF2-40B4-BE49-F238E27FC236}">
                  <a16:creationId xmlns:a16="http://schemas.microsoft.com/office/drawing/2014/main" id="{DE654CAE-5726-4B22-BD96-8A67DD1A022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453599" y="921766"/>
              <a:ext cx="980672" cy="751953"/>
            </a:xfrm>
            <a:prstGeom prst="rect">
              <a:avLst/>
            </a:prstGeom>
          </p:spPr>
        </p:pic>
      </p:grpSp>
      <p:grpSp>
        <p:nvGrpSpPr>
          <p:cNvPr id="64" name="Group 63">
            <a:extLst>
              <a:ext uri="{FF2B5EF4-FFF2-40B4-BE49-F238E27FC236}">
                <a16:creationId xmlns:a16="http://schemas.microsoft.com/office/drawing/2014/main" id="{34574BD2-C0D8-42DD-887A-9E3E397B931C}"/>
              </a:ext>
            </a:extLst>
          </p:cNvPr>
          <p:cNvGrpSpPr/>
          <p:nvPr/>
        </p:nvGrpSpPr>
        <p:grpSpPr>
          <a:xfrm>
            <a:off x="5894706" y="505199"/>
            <a:ext cx="1524804" cy="1496998"/>
            <a:chOff x="7804420" y="2102217"/>
            <a:chExt cx="1524804" cy="1496998"/>
          </a:xfrm>
        </p:grpSpPr>
        <p:grpSp>
          <p:nvGrpSpPr>
            <p:cNvPr id="52" name="Group 51">
              <a:extLst>
                <a:ext uri="{FF2B5EF4-FFF2-40B4-BE49-F238E27FC236}">
                  <a16:creationId xmlns:a16="http://schemas.microsoft.com/office/drawing/2014/main" id="{3B862AFE-123F-41A7-8B5E-4DC325BDDD5F}"/>
                </a:ext>
              </a:extLst>
            </p:cNvPr>
            <p:cNvGrpSpPr/>
            <p:nvPr/>
          </p:nvGrpSpPr>
          <p:grpSpPr>
            <a:xfrm rot="9476697">
              <a:off x="7804420" y="2102217"/>
              <a:ext cx="1524804" cy="1496998"/>
              <a:chOff x="5115584" y="4162051"/>
              <a:chExt cx="367747" cy="367448"/>
            </a:xfrm>
          </p:grpSpPr>
          <p:sp>
            <p:nvSpPr>
              <p:cNvPr id="56" name="Oval 55">
                <a:extLst>
                  <a:ext uri="{FF2B5EF4-FFF2-40B4-BE49-F238E27FC236}">
                    <a16:creationId xmlns:a16="http://schemas.microsoft.com/office/drawing/2014/main" id="{54E4FBB9-3270-4B73-8AFB-3B449000821A}"/>
                  </a:ext>
                </a:extLst>
              </p:cNvPr>
              <p:cNvSpPr/>
              <p:nvPr/>
            </p:nvSpPr>
            <p:spPr>
              <a:xfrm>
                <a:off x="5115584" y="4162051"/>
                <a:ext cx="367747" cy="367448"/>
              </a:xfrm>
              <a:prstGeom prst="ellipse">
                <a:avLst/>
              </a:prstGeom>
              <a:gradFill>
                <a:gsLst>
                  <a:gs pos="0">
                    <a:schemeClr val="bg1">
                      <a:lumMod val="50000"/>
                    </a:schemeClr>
                  </a:gs>
                  <a:gs pos="99000">
                    <a:schemeClr val="tx1"/>
                  </a:gs>
                </a:gsLst>
                <a:lin ang="420000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B6A4091A-1A7E-45A1-A309-04768A599A18}"/>
                  </a:ext>
                </a:extLst>
              </p:cNvPr>
              <p:cNvSpPr/>
              <p:nvPr/>
            </p:nvSpPr>
            <p:spPr>
              <a:xfrm>
                <a:off x="5159436" y="4204212"/>
                <a:ext cx="278459" cy="284255"/>
              </a:xfrm>
              <a:prstGeom prst="ellipse">
                <a:avLst/>
              </a:prstGeom>
              <a:gradFill>
                <a:gsLst>
                  <a:gs pos="0">
                    <a:schemeClr val="tx1"/>
                  </a:gs>
                  <a:gs pos="99000">
                    <a:schemeClr val="bg1">
                      <a:lumMod val="50000"/>
                    </a:schemeClr>
                  </a:gs>
                </a:gsLst>
                <a:lin ang="15600000" scaled="0"/>
              </a:gradFill>
              <a:ln w="19050">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61" name="Picture 60" descr="A picture containing fence&#10;&#10;Description automatically generated">
              <a:extLst>
                <a:ext uri="{FF2B5EF4-FFF2-40B4-BE49-F238E27FC236}">
                  <a16:creationId xmlns:a16="http://schemas.microsoft.com/office/drawing/2014/main" id="{31A91EC9-B963-4BE0-AAD9-4946FAEB1340}"/>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8170894" y="2575678"/>
              <a:ext cx="747894" cy="411926"/>
            </a:xfrm>
            <a:prstGeom prst="rect">
              <a:avLst/>
            </a:prstGeom>
          </p:spPr>
        </p:pic>
      </p:grpSp>
      <p:grpSp>
        <p:nvGrpSpPr>
          <p:cNvPr id="65" name="Group 64">
            <a:extLst>
              <a:ext uri="{FF2B5EF4-FFF2-40B4-BE49-F238E27FC236}">
                <a16:creationId xmlns:a16="http://schemas.microsoft.com/office/drawing/2014/main" id="{244FC353-C4B8-4277-9B3D-C6A3FFDE8DA9}"/>
              </a:ext>
            </a:extLst>
          </p:cNvPr>
          <p:cNvGrpSpPr/>
          <p:nvPr/>
        </p:nvGrpSpPr>
        <p:grpSpPr>
          <a:xfrm>
            <a:off x="6941071" y="-385989"/>
            <a:ext cx="2118601" cy="2096189"/>
            <a:chOff x="8817142" y="1232566"/>
            <a:chExt cx="2118601" cy="2096189"/>
          </a:xfrm>
        </p:grpSpPr>
        <p:grpSp>
          <p:nvGrpSpPr>
            <p:cNvPr id="51" name="Group 50">
              <a:extLst>
                <a:ext uri="{FF2B5EF4-FFF2-40B4-BE49-F238E27FC236}">
                  <a16:creationId xmlns:a16="http://schemas.microsoft.com/office/drawing/2014/main" id="{1D0F5EFD-7E7A-49EF-9803-AACD48A7A220}"/>
                </a:ext>
              </a:extLst>
            </p:cNvPr>
            <p:cNvGrpSpPr/>
            <p:nvPr/>
          </p:nvGrpSpPr>
          <p:grpSpPr>
            <a:xfrm rot="9476697">
              <a:off x="8817142" y="1232566"/>
              <a:ext cx="2118601" cy="2096189"/>
              <a:chOff x="5103806" y="4156387"/>
              <a:chExt cx="381997" cy="376773"/>
            </a:xfrm>
          </p:grpSpPr>
          <p:sp>
            <p:nvSpPr>
              <p:cNvPr id="58" name="Oval 57">
                <a:extLst>
                  <a:ext uri="{FF2B5EF4-FFF2-40B4-BE49-F238E27FC236}">
                    <a16:creationId xmlns:a16="http://schemas.microsoft.com/office/drawing/2014/main" id="{522ED2DA-6767-48FC-8F83-24F76DBB5694}"/>
                  </a:ext>
                </a:extLst>
              </p:cNvPr>
              <p:cNvSpPr/>
              <p:nvPr/>
            </p:nvSpPr>
            <p:spPr>
              <a:xfrm>
                <a:off x="5103806" y="4156387"/>
                <a:ext cx="381997" cy="376773"/>
              </a:xfrm>
              <a:prstGeom prst="ellipse">
                <a:avLst/>
              </a:prstGeom>
              <a:gradFill>
                <a:gsLst>
                  <a:gs pos="0">
                    <a:schemeClr val="tx1">
                      <a:alpha val="52000"/>
                    </a:schemeClr>
                  </a:gs>
                  <a:gs pos="99000">
                    <a:schemeClr val="bg1">
                      <a:lumMod val="50000"/>
                      <a:alpha val="45000"/>
                    </a:schemeClr>
                  </a:gs>
                </a:gsLst>
                <a:lin ang="1140000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7DA9618B-23DB-4327-8955-6F5ECBBB9AE8}"/>
                  </a:ext>
                </a:extLst>
              </p:cNvPr>
              <p:cNvSpPr/>
              <p:nvPr/>
            </p:nvSpPr>
            <p:spPr>
              <a:xfrm>
                <a:off x="5147979" y="4200976"/>
                <a:ext cx="293408" cy="293455"/>
              </a:xfrm>
              <a:prstGeom prst="ellipse">
                <a:avLst/>
              </a:prstGeom>
              <a:gradFill>
                <a:gsLst>
                  <a:gs pos="0">
                    <a:schemeClr val="tx1"/>
                  </a:gs>
                  <a:gs pos="99000">
                    <a:schemeClr val="bg1">
                      <a:lumMod val="50000"/>
                    </a:schemeClr>
                  </a:gs>
                </a:gsLst>
                <a:lin ang="13800000" scaled="0"/>
              </a:gradFill>
              <a:ln w="19050">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62" name="Picture 61" descr="A close up of a logo&#10;&#10;Description automatically generated">
              <a:extLst>
                <a:ext uri="{FF2B5EF4-FFF2-40B4-BE49-F238E27FC236}">
                  <a16:creationId xmlns:a16="http://schemas.microsoft.com/office/drawing/2014/main" id="{15F7DCB8-2D87-494C-8497-4DC545B02F5C}"/>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9258502" y="1529212"/>
              <a:ext cx="1310640" cy="1310640"/>
            </a:xfrm>
            <a:prstGeom prst="rect">
              <a:avLst/>
            </a:prstGeom>
          </p:spPr>
        </p:pic>
      </p:grpSp>
      <p:grpSp>
        <p:nvGrpSpPr>
          <p:cNvPr id="63" name="Group 62">
            <a:extLst>
              <a:ext uri="{FF2B5EF4-FFF2-40B4-BE49-F238E27FC236}">
                <a16:creationId xmlns:a16="http://schemas.microsoft.com/office/drawing/2014/main" id="{7A3F3871-ADE9-4C2B-AE1F-5C6A73DA74CC}"/>
              </a:ext>
            </a:extLst>
          </p:cNvPr>
          <p:cNvGrpSpPr/>
          <p:nvPr/>
        </p:nvGrpSpPr>
        <p:grpSpPr>
          <a:xfrm>
            <a:off x="8307739" y="2055578"/>
            <a:ext cx="2180261" cy="2162777"/>
            <a:chOff x="8706896" y="2401997"/>
            <a:chExt cx="2180261" cy="2162777"/>
          </a:xfrm>
        </p:grpSpPr>
        <p:grpSp>
          <p:nvGrpSpPr>
            <p:cNvPr id="19" name="Group 18">
              <a:extLst>
                <a:ext uri="{FF2B5EF4-FFF2-40B4-BE49-F238E27FC236}">
                  <a16:creationId xmlns:a16="http://schemas.microsoft.com/office/drawing/2014/main" id="{6D7018DE-3E52-4944-B3E6-A9AF8C492586}"/>
                </a:ext>
              </a:extLst>
            </p:cNvPr>
            <p:cNvGrpSpPr/>
            <p:nvPr/>
          </p:nvGrpSpPr>
          <p:grpSpPr>
            <a:xfrm rot="21098214">
              <a:off x="8706896" y="2401997"/>
              <a:ext cx="2180261" cy="2162777"/>
              <a:chOff x="5122233" y="4165600"/>
              <a:chExt cx="355490" cy="355490"/>
            </a:xfrm>
          </p:grpSpPr>
          <p:sp>
            <p:nvSpPr>
              <p:cNvPr id="27" name="Oval 26">
                <a:extLst>
                  <a:ext uri="{FF2B5EF4-FFF2-40B4-BE49-F238E27FC236}">
                    <a16:creationId xmlns:a16="http://schemas.microsoft.com/office/drawing/2014/main" id="{2A9BB818-7D9D-4CBC-94F3-D179C046ECF0}"/>
                  </a:ext>
                </a:extLst>
              </p:cNvPr>
              <p:cNvSpPr/>
              <p:nvPr/>
            </p:nvSpPr>
            <p:spPr>
              <a:xfrm>
                <a:off x="5167105" y="4210473"/>
                <a:ext cx="265743" cy="265743"/>
              </a:xfrm>
              <a:prstGeom prst="ellipse">
                <a:avLst/>
              </a:prstGeom>
              <a:gradFill>
                <a:gsLst>
                  <a:gs pos="0">
                    <a:schemeClr val="accent3"/>
                  </a:gs>
                  <a:gs pos="99000">
                    <a:schemeClr val="accent4"/>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Oval 25">
                <a:extLst>
                  <a:ext uri="{FF2B5EF4-FFF2-40B4-BE49-F238E27FC236}">
                    <a16:creationId xmlns:a16="http://schemas.microsoft.com/office/drawing/2014/main" id="{72D8D464-FBC3-4967-8672-1F6896F8DE04}"/>
                  </a:ext>
                </a:extLst>
              </p:cNvPr>
              <p:cNvSpPr/>
              <p:nvPr/>
            </p:nvSpPr>
            <p:spPr>
              <a:xfrm>
                <a:off x="5122233" y="4165600"/>
                <a:ext cx="355490" cy="355490"/>
              </a:xfrm>
              <a:prstGeom prst="ellipse">
                <a:avLst/>
              </a:prstGeom>
              <a:gradFill>
                <a:gsLst>
                  <a:gs pos="0">
                    <a:schemeClr val="bg1">
                      <a:lumMod val="50000"/>
                      <a:alpha val="50000"/>
                    </a:schemeClr>
                  </a:gs>
                  <a:gs pos="99000">
                    <a:schemeClr val="tx1"/>
                  </a:gs>
                </a:gsLst>
                <a:lin ang="3000000" scaled="0"/>
              </a:gradFill>
              <a:ln w="28575">
                <a:solidFill>
                  <a:schemeClr val="bg2">
                    <a:lumMod val="50000"/>
                  </a:schemeClr>
                </a:solidFill>
                <a:prstDash val="solid"/>
              </a:ln>
              <a:effectLst>
                <a:outerShdw blurRad="609600" sx="60000" sy="60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7" name="Picture 46" descr="A close up of a logo&#10;&#10;Description automatically generated">
              <a:extLst>
                <a:ext uri="{FF2B5EF4-FFF2-40B4-BE49-F238E27FC236}">
                  <a16:creationId xmlns:a16="http://schemas.microsoft.com/office/drawing/2014/main" id="{D38BC454-561B-424A-BDA6-366011FF0A02}"/>
                </a:ext>
              </a:extLst>
            </p:cNvPr>
            <p:cNvPicPr>
              <a:picLocks noChangeAspect="1"/>
            </p:cNvPicPr>
            <p:nvPr/>
          </p:nvPicPr>
          <p:blipFill rotWithShape="1">
            <a:blip r:embed="rId17" cstate="hqprint">
              <a:extLst>
                <a:ext uri="{BEBA8EAE-BF5A-486C-A8C5-ECC9F3942E4B}">
                  <a14:imgProps xmlns:a14="http://schemas.microsoft.com/office/drawing/2010/main">
                    <a14:imgLayer>
                      <a14:imgEffect>
                        <a14:brightnessContrast bright="100000"/>
                      </a14:imgEffect>
                    </a14:imgLayer>
                  </a14:imgProps>
                </a:ext>
                <a:ext uri="{28A0092B-C50C-407E-A947-70E740481C1C}">
                  <a14:useLocalDpi xmlns:a14="http://schemas.microsoft.com/office/drawing/2010/main"/>
                </a:ext>
              </a:extLst>
            </a:blip>
            <a:srcRect/>
            <a:stretch/>
          </p:blipFill>
          <p:spPr>
            <a:xfrm>
              <a:off x="9301275" y="3575355"/>
              <a:ext cx="1000613" cy="385662"/>
            </a:xfrm>
            <a:prstGeom prst="rect">
              <a:avLst/>
            </a:prstGeom>
          </p:spPr>
        </p:pic>
        <p:pic>
          <p:nvPicPr>
            <p:cNvPr id="48" name="Picture 47" descr="A picture containing clock&#10;&#10;Description automatically generated">
              <a:extLst>
                <a:ext uri="{FF2B5EF4-FFF2-40B4-BE49-F238E27FC236}">
                  <a16:creationId xmlns:a16="http://schemas.microsoft.com/office/drawing/2014/main" id="{EF6D83E0-F289-4560-A227-ECED52E43151}"/>
                </a:ext>
              </a:extLst>
            </p:cNvPr>
            <p:cNvPicPr>
              <a:picLocks noChangeAspect="1"/>
            </p:cNvPicPr>
            <p:nvPr/>
          </p:nvPicPr>
          <p:blipFill rotWithShape="1">
            <a:blip r:embed="rId18" cstate="hq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rcRect/>
            <a:stretch/>
          </p:blipFill>
          <p:spPr>
            <a:xfrm>
              <a:off x="9351867" y="3918817"/>
              <a:ext cx="942996" cy="160738"/>
            </a:xfrm>
            <a:prstGeom prst="rect">
              <a:avLst/>
            </a:prstGeom>
          </p:spPr>
        </p:pic>
      </p:grpSp>
      <p:grpSp>
        <p:nvGrpSpPr>
          <p:cNvPr id="67" name="Group 66">
            <a:extLst>
              <a:ext uri="{FF2B5EF4-FFF2-40B4-BE49-F238E27FC236}">
                <a16:creationId xmlns:a16="http://schemas.microsoft.com/office/drawing/2014/main" id="{1C894A30-1080-4B89-9092-C3C820C2CD34}"/>
              </a:ext>
            </a:extLst>
          </p:cNvPr>
          <p:cNvGrpSpPr/>
          <p:nvPr/>
        </p:nvGrpSpPr>
        <p:grpSpPr>
          <a:xfrm>
            <a:off x="6747332" y="1265001"/>
            <a:ext cx="1710441" cy="1700554"/>
            <a:chOff x="5775807" y="1668300"/>
            <a:chExt cx="1710441" cy="1700554"/>
          </a:xfrm>
        </p:grpSpPr>
        <p:grpSp>
          <p:nvGrpSpPr>
            <p:cNvPr id="15" name="Group 14">
              <a:extLst>
                <a:ext uri="{FF2B5EF4-FFF2-40B4-BE49-F238E27FC236}">
                  <a16:creationId xmlns:a16="http://schemas.microsoft.com/office/drawing/2014/main" id="{A6E813ED-155E-443D-8F90-AE10127372EA}"/>
                </a:ext>
              </a:extLst>
            </p:cNvPr>
            <p:cNvGrpSpPr/>
            <p:nvPr/>
          </p:nvGrpSpPr>
          <p:grpSpPr>
            <a:xfrm>
              <a:off x="5775807" y="1668300"/>
              <a:ext cx="1710441" cy="1700554"/>
              <a:chOff x="5122231" y="4165599"/>
              <a:chExt cx="355490" cy="355490"/>
            </a:xfrm>
          </p:grpSpPr>
          <p:sp>
            <p:nvSpPr>
              <p:cNvPr id="16" name="Oval 15">
                <a:extLst>
                  <a:ext uri="{FF2B5EF4-FFF2-40B4-BE49-F238E27FC236}">
                    <a16:creationId xmlns:a16="http://schemas.microsoft.com/office/drawing/2014/main" id="{5AEE3FA5-99BF-4CC8-9914-38D3B0773FCB}"/>
                  </a:ext>
                </a:extLst>
              </p:cNvPr>
              <p:cNvSpPr/>
              <p:nvPr/>
            </p:nvSpPr>
            <p:spPr>
              <a:xfrm>
                <a:off x="5122231" y="4165599"/>
                <a:ext cx="355490" cy="355490"/>
              </a:xfrm>
              <a:prstGeom prst="ellipse">
                <a:avLst/>
              </a:prstGeom>
              <a:gradFill>
                <a:gsLst>
                  <a:gs pos="0">
                    <a:schemeClr val="bg1">
                      <a:lumMod val="50000"/>
                      <a:alpha val="70000"/>
                    </a:schemeClr>
                  </a:gs>
                  <a:gs pos="99000">
                    <a:schemeClr val="tx1"/>
                  </a:gs>
                </a:gsLst>
                <a:lin ang="7800000" scaled="0"/>
              </a:gradFill>
              <a:ln w="28575">
                <a:solidFill>
                  <a:schemeClr val="bg2">
                    <a:lumMod val="50000"/>
                  </a:schemeClr>
                </a:solidFill>
                <a:prstDash val="solid"/>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194CFE8-546C-4EFE-B41E-437D7439D680}"/>
                  </a:ext>
                </a:extLst>
              </p:cNvPr>
              <p:cNvSpPr/>
              <p:nvPr/>
            </p:nvSpPr>
            <p:spPr>
              <a:xfrm>
                <a:off x="5167105" y="4210473"/>
                <a:ext cx="265743" cy="265743"/>
              </a:xfrm>
              <a:prstGeom prst="ellipse">
                <a:avLst/>
              </a:prstGeom>
              <a:gradFill>
                <a:gsLst>
                  <a:gs pos="0">
                    <a:schemeClr val="tx1"/>
                  </a:gs>
                  <a:gs pos="99000">
                    <a:schemeClr val="bg1">
                      <a:lumMod val="50000"/>
                    </a:schemeClr>
                  </a:gs>
                </a:gsLst>
                <a:lin ang="5400000" scaled="1"/>
              </a:gradFill>
              <a:ln w="28575">
                <a:noFill/>
              </a:ln>
              <a:effectLst>
                <a:outerShdw blurRad="609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30" name="Picture 29" descr="A close up of a sign&#10;&#10;Description automatically generated">
              <a:extLst>
                <a:ext uri="{FF2B5EF4-FFF2-40B4-BE49-F238E27FC236}">
                  <a16:creationId xmlns:a16="http://schemas.microsoft.com/office/drawing/2014/main" id="{5C614C00-377D-41EF-A735-BC9D5EC3CC40}"/>
                </a:ext>
              </a:extLst>
            </p:cNvPr>
            <p:cNvPicPr>
              <a:picLocks noChangeAspect="1"/>
            </p:cNvPicPr>
            <p:nvPr/>
          </p:nvPicPr>
          <p:blipFill rotWithShape="1">
            <a:blip r:embed="rId20" cstate="hq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a:ext>
              </a:extLst>
            </a:blip>
            <a:srcRect/>
            <a:stretch/>
          </p:blipFill>
          <p:spPr>
            <a:xfrm>
              <a:off x="6171787" y="2631318"/>
              <a:ext cx="927912" cy="208534"/>
            </a:xfrm>
            <a:prstGeom prst="rect">
              <a:avLst/>
            </a:prstGeom>
          </p:spPr>
        </p:pic>
        <p:pic>
          <p:nvPicPr>
            <p:cNvPr id="31" name="Picture 30" descr="A close up of a sign&#10;&#10;Description automatically generated">
              <a:extLst>
                <a:ext uri="{FF2B5EF4-FFF2-40B4-BE49-F238E27FC236}">
                  <a16:creationId xmlns:a16="http://schemas.microsoft.com/office/drawing/2014/main" id="{1C812D9A-3B46-4191-B7A3-2197A9250F35}"/>
                </a:ext>
              </a:extLst>
            </p:cNvPr>
            <p:cNvPicPr>
              <a:picLocks noChangeAspect="1"/>
            </p:cNvPicPr>
            <p:nvPr/>
          </p:nvPicPr>
          <p:blipFill rotWithShape="1">
            <a:blip r:embed="rId22" cstate="hq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rcRect/>
            <a:stretch/>
          </p:blipFill>
          <p:spPr>
            <a:xfrm>
              <a:off x="6367215" y="2062141"/>
              <a:ext cx="493560" cy="580312"/>
            </a:xfrm>
            <a:prstGeom prst="rect">
              <a:avLst/>
            </a:prstGeom>
          </p:spPr>
        </p:pic>
      </p:grpSp>
      <p:grpSp>
        <p:nvGrpSpPr>
          <p:cNvPr id="71" name="Group 70">
            <a:extLst>
              <a:ext uri="{FF2B5EF4-FFF2-40B4-BE49-F238E27FC236}">
                <a16:creationId xmlns:a16="http://schemas.microsoft.com/office/drawing/2014/main" id="{8DB0D4A4-BBA7-4311-A9CB-16138169F13E}"/>
              </a:ext>
            </a:extLst>
          </p:cNvPr>
          <p:cNvGrpSpPr/>
          <p:nvPr/>
        </p:nvGrpSpPr>
        <p:grpSpPr>
          <a:xfrm>
            <a:off x="8195326" y="2364783"/>
            <a:ext cx="354234" cy="358396"/>
            <a:chOff x="8645442" y="2572671"/>
            <a:chExt cx="354234" cy="358396"/>
          </a:xfrm>
        </p:grpSpPr>
        <p:sp>
          <p:nvSpPr>
            <p:cNvPr id="28" name="Oval 27">
              <a:extLst>
                <a:ext uri="{FF2B5EF4-FFF2-40B4-BE49-F238E27FC236}">
                  <a16:creationId xmlns:a16="http://schemas.microsoft.com/office/drawing/2014/main" id="{A9D155BC-BD14-4B5C-8F1B-0BB4D8BAC8D5}"/>
                </a:ext>
              </a:extLst>
            </p:cNvPr>
            <p:cNvSpPr/>
            <p:nvPr/>
          </p:nvSpPr>
          <p:spPr>
            <a:xfrm>
              <a:off x="8645442" y="2572671"/>
              <a:ext cx="354234" cy="358396"/>
            </a:xfrm>
            <a:prstGeom prst="ellipse">
              <a:avLst/>
            </a:prstGeom>
            <a:solidFill>
              <a:schemeClr val="bg1"/>
            </a:solidFill>
            <a:ln>
              <a:no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F6996E11-8C88-4F29-9B2A-5DEE1D450F1E}"/>
                </a:ext>
              </a:extLst>
            </p:cNvPr>
            <p:cNvPicPr>
              <a:picLocks noChangeAspect="1"/>
            </p:cNvPicPr>
            <p:nvPr/>
          </p:nvPicPr>
          <p:blipFill>
            <a:blip r:embed="rId24" cstate="hq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8694052" y="2602834"/>
              <a:ext cx="244700" cy="244700"/>
            </a:xfrm>
            <a:prstGeom prst="rect">
              <a:avLst/>
            </a:prstGeom>
          </p:spPr>
        </p:pic>
      </p:grpSp>
      <p:grpSp>
        <p:nvGrpSpPr>
          <p:cNvPr id="72" name="Group 71">
            <a:extLst>
              <a:ext uri="{FF2B5EF4-FFF2-40B4-BE49-F238E27FC236}">
                <a16:creationId xmlns:a16="http://schemas.microsoft.com/office/drawing/2014/main" id="{B279DB59-A887-4D63-961D-D8331EDC8A03}"/>
              </a:ext>
            </a:extLst>
          </p:cNvPr>
          <p:cNvGrpSpPr/>
          <p:nvPr/>
        </p:nvGrpSpPr>
        <p:grpSpPr>
          <a:xfrm>
            <a:off x="9247091" y="4119712"/>
            <a:ext cx="354234" cy="358396"/>
            <a:chOff x="8646334" y="4050601"/>
            <a:chExt cx="354234" cy="358396"/>
          </a:xfrm>
        </p:grpSpPr>
        <p:sp>
          <p:nvSpPr>
            <p:cNvPr id="36" name="Oval 35">
              <a:extLst>
                <a:ext uri="{FF2B5EF4-FFF2-40B4-BE49-F238E27FC236}">
                  <a16:creationId xmlns:a16="http://schemas.microsoft.com/office/drawing/2014/main" id="{A81A7F1E-E3D4-45FA-9287-E03D24FD1186}"/>
                </a:ext>
              </a:extLst>
            </p:cNvPr>
            <p:cNvSpPr/>
            <p:nvPr/>
          </p:nvSpPr>
          <p:spPr>
            <a:xfrm>
              <a:off x="8646334" y="4050601"/>
              <a:ext cx="354234" cy="358396"/>
            </a:xfrm>
            <a:prstGeom prst="ellipse">
              <a:avLst/>
            </a:prstGeom>
            <a:solidFill>
              <a:schemeClr val="bg1"/>
            </a:solidFill>
            <a:ln>
              <a:noFill/>
            </a:ln>
            <a:effectLst>
              <a:outerShdw blurRad="50800" dist="50800" dir="54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7" name="Picture 36" descr="A close up of a logo&#10;&#10;Description automatically generated">
              <a:extLst>
                <a:ext uri="{FF2B5EF4-FFF2-40B4-BE49-F238E27FC236}">
                  <a16:creationId xmlns:a16="http://schemas.microsoft.com/office/drawing/2014/main" id="{296A269A-7C27-4D2E-B16C-22236A6FB6A9}"/>
                </a:ext>
              </a:extLst>
            </p:cNvPr>
            <p:cNvPicPr>
              <a:picLocks noChangeAspect="1"/>
            </p:cNvPicPr>
            <p:nvPr/>
          </p:nvPicPr>
          <p:blipFill>
            <a:blip r:embed="rId26" cstate="hq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tretch>
              <a:fillRect/>
            </a:stretch>
          </p:blipFill>
          <p:spPr>
            <a:xfrm>
              <a:off x="8672691" y="4079686"/>
              <a:ext cx="301519" cy="301519"/>
            </a:xfrm>
            <a:prstGeom prst="rect">
              <a:avLst/>
            </a:prstGeom>
            <a:noFill/>
            <a:effectLst>
              <a:outerShdw blurRad="50800" dist="50800" dir="5400000" algn="ctr" rotWithShape="0">
                <a:srgbClr val="000000">
                  <a:alpha val="0"/>
                </a:srgbClr>
              </a:outerShdw>
            </a:effectLst>
          </p:spPr>
        </p:pic>
      </p:grpSp>
      <p:pic>
        <p:nvPicPr>
          <p:cNvPr id="6" name="Picture 5" descr="A picture containing clock&#10;&#10;Description automatically generated">
            <a:extLst>
              <a:ext uri="{FF2B5EF4-FFF2-40B4-BE49-F238E27FC236}">
                <a16:creationId xmlns:a16="http://schemas.microsoft.com/office/drawing/2014/main" id="{D3DBA267-044C-C055-6AB5-804B44C5350A}"/>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0826" y="2565118"/>
            <a:ext cx="598591" cy="598592"/>
          </a:xfrm>
          <a:prstGeom prst="rect">
            <a:avLst/>
          </a:prstGeom>
        </p:spPr>
      </p:pic>
    </p:spTree>
    <p:extLst>
      <p:ext uri="{BB962C8B-B14F-4D97-AF65-F5344CB8AC3E}">
        <p14:creationId xmlns:p14="http://schemas.microsoft.com/office/powerpoint/2010/main" val="33104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5">
            <a:extLst>
              <a:ext uri="{FF2B5EF4-FFF2-40B4-BE49-F238E27FC236}">
                <a16:creationId xmlns:a16="http://schemas.microsoft.com/office/drawing/2014/main" id="{DFD37C10-7B2C-0D42-960B-00CDE76E334A}"/>
              </a:ext>
            </a:extLst>
          </p:cNvPr>
          <p:cNvSpPr txBox="1">
            <a:spLocks/>
          </p:cNvSpPr>
          <p:nvPr/>
        </p:nvSpPr>
        <p:spPr>
          <a:xfrm>
            <a:off x="834669" y="1714238"/>
            <a:ext cx="5511272"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a:gradFill>
                  <a:gsLst>
                    <a:gs pos="0">
                      <a:srgbClr val="E43D37"/>
                    </a:gs>
                    <a:gs pos="13000">
                      <a:srgbClr val="E43D37"/>
                    </a:gs>
                    <a:gs pos="44000">
                      <a:srgbClr val="E92B4F"/>
                    </a:gs>
                    <a:gs pos="73000">
                      <a:srgbClr val="E60781"/>
                    </a:gs>
                  </a:gsLst>
                  <a:lin ang="0" scaled="1"/>
                </a:gradFill>
                <a:latin typeface="Helvetica" pitchFamily="2" charset="0"/>
              </a:rPr>
              <a:t>MEET PURPLE KNIGHT</a:t>
            </a:r>
          </a:p>
        </p:txBody>
      </p:sp>
      <p:sp>
        <p:nvSpPr>
          <p:cNvPr id="74" name="Title 1">
            <a:extLst>
              <a:ext uri="{FF2B5EF4-FFF2-40B4-BE49-F238E27FC236}">
                <a16:creationId xmlns:a16="http://schemas.microsoft.com/office/drawing/2014/main" id="{3A209DD2-8629-124B-AAF0-8D4D3E96F4A5}"/>
              </a:ext>
            </a:extLst>
          </p:cNvPr>
          <p:cNvSpPr txBox="1">
            <a:spLocks/>
          </p:cNvSpPr>
          <p:nvPr/>
        </p:nvSpPr>
        <p:spPr>
          <a:xfrm>
            <a:off x="834668" y="3557210"/>
            <a:ext cx="4570709" cy="59234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1800" b="0" dirty="0">
                <a:latin typeface="Helvetica" pitchFamily="2" charset="0"/>
                <a:ea typeface="Source Sans Pro" panose="020B0503030403020204" pitchFamily="34" charset="0"/>
              </a:rPr>
              <a:t>Get the #1 community hybrid AD security assessment tool</a:t>
            </a:r>
          </a:p>
        </p:txBody>
      </p:sp>
      <p:sp>
        <p:nvSpPr>
          <p:cNvPr id="2" name="TextBox 1">
            <a:extLst>
              <a:ext uri="{FF2B5EF4-FFF2-40B4-BE49-F238E27FC236}">
                <a16:creationId xmlns:a16="http://schemas.microsoft.com/office/drawing/2014/main" id="{08758F28-403C-3574-E67C-DD8EF1F97C7E}"/>
              </a:ext>
            </a:extLst>
          </p:cNvPr>
          <p:cNvSpPr txBox="1"/>
          <p:nvPr/>
        </p:nvSpPr>
        <p:spPr>
          <a:xfrm>
            <a:off x="834669" y="4255292"/>
            <a:ext cx="5022038" cy="4259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chemeClr val="bg1">
                    <a:lumMod val="95000"/>
                  </a:schemeClr>
                </a:solidFill>
                <a:latin typeface="Helvetica" pitchFamily="2" charset="0"/>
              </a:rPr>
              <a:t>10,000+ </a:t>
            </a:r>
            <a:r>
              <a:rPr lang="en-US" sz="1600" dirty="0">
                <a:solidFill>
                  <a:schemeClr val="bg1">
                    <a:lumMod val="95000"/>
                  </a:schemeClr>
                </a:solidFill>
                <a:latin typeface="Helvetica Light" panose="020B0403020202020204" pitchFamily="34" charset="0"/>
              </a:rPr>
              <a:t>downloads</a:t>
            </a:r>
          </a:p>
        </p:txBody>
      </p:sp>
      <p:sp>
        <p:nvSpPr>
          <p:cNvPr id="5" name="TextBox 4">
            <a:extLst>
              <a:ext uri="{FF2B5EF4-FFF2-40B4-BE49-F238E27FC236}">
                <a16:creationId xmlns:a16="http://schemas.microsoft.com/office/drawing/2014/main" id="{7D75F7A3-794A-E46A-7A48-070FD558748D}"/>
              </a:ext>
            </a:extLst>
          </p:cNvPr>
          <p:cNvSpPr txBox="1"/>
          <p:nvPr/>
        </p:nvSpPr>
        <p:spPr>
          <a:xfrm>
            <a:off x="834669" y="4718529"/>
            <a:ext cx="5022038" cy="4259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chemeClr val="bg1">
                    <a:lumMod val="95000"/>
                  </a:schemeClr>
                </a:solidFill>
                <a:latin typeface="Helvetica" pitchFamily="2" charset="0"/>
                <a:cs typeface="Hadassah Friedlaender" panose="02020603050405020304" pitchFamily="18" charset="-79"/>
              </a:rPr>
              <a:t>100+ </a:t>
            </a:r>
            <a:r>
              <a:rPr lang="en-US" sz="1600" dirty="0">
                <a:solidFill>
                  <a:schemeClr val="bg1">
                    <a:lumMod val="95000"/>
                  </a:schemeClr>
                </a:solidFill>
                <a:latin typeface="Helvetica Light" panose="020B0403020202020204" pitchFamily="34" charset="0"/>
                <a:cs typeface="Hadassah Friedlaender" panose="02020603050405020304" pitchFamily="18" charset="-79"/>
              </a:rPr>
              <a:t>security indicators</a:t>
            </a:r>
            <a:endParaRPr lang="en-US" sz="1600" dirty="0">
              <a:solidFill>
                <a:schemeClr val="bg1">
                  <a:lumMod val="95000"/>
                </a:schemeClr>
              </a:solidFill>
              <a:latin typeface="Helvetica Light" panose="020B0403020202020204" pitchFamily="34" charset="0"/>
            </a:endParaRPr>
          </a:p>
        </p:txBody>
      </p:sp>
      <p:sp>
        <p:nvSpPr>
          <p:cNvPr id="7" name="TextBox 6">
            <a:extLst>
              <a:ext uri="{FF2B5EF4-FFF2-40B4-BE49-F238E27FC236}">
                <a16:creationId xmlns:a16="http://schemas.microsoft.com/office/drawing/2014/main" id="{C00E632C-963A-A14C-3A47-20C0C03E5C8B}"/>
              </a:ext>
            </a:extLst>
          </p:cNvPr>
          <p:cNvSpPr txBox="1"/>
          <p:nvPr/>
        </p:nvSpPr>
        <p:spPr>
          <a:xfrm>
            <a:off x="834669" y="5181766"/>
            <a:ext cx="5022038" cy="4259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chemeClr val="bg1"/>
                </a:solidFill>
                <a:latin typeface="Helvetica" pitchFamily="2" charset="0"/>
              </a:rPr>
              <a:t>45% </a:t>
            </a:r>
            <a:r>
              <a:rPr lang="en-US" sz="1600" dirty="0">
                <a:solidFill>
                  <a:schemeClr val="bg1"/>
                </a:solidFill>
                <a:latin typeface="Helvetica Light" panose="020B0403020202020204" pitchFamily="34" charset="0"/>
              </a:rPr>
              <a:t>attack surface reduction</a:t>
            </a:r>
            <a:endParaRPr lang="en-US" sz="1600" dirty="0">
              <a:solidFill>
                <a:schemeClr val="bg1">
                  <a:lumMod val="95000"/>
                </a:schemeClr>
              </a:solidFill>
              <a:latin typeface="Helvetica Light" panose="020B0403020202020204" pitchFamily="34" charset="0"/>
            </a:endParaRPr>
          </a:p>
        </p:txBody>
      </p:sp>
      <p:sp>
        <p:nvSpPr>
          <p:cNvPr id="12" name="Title 1">
            <a:extLst>
              <a:ext uri="{FF2B5EF4-FFF2-40B4-BE49-F238E27FC236}">
                <a16:creationId xmlns:a16="http://schemas.microsoft.com/office/drawing/2014/main" id="{281A9A58-84C9-8ED0-D77F-612DAF9A2765}"/>
              </a:ext>
            </a:extLst>
          </p:cNvPr>
          <p:cNvSpPr txBox="1">
            <a:spLocks/>
          </p:cNvSpPr>
          <p:nvPr/>
        </p:nvSpPr>
        <p:spPr>
          <a:xfrm>
            <a:off x="834670" y="2261528"/>
            <a:ext cx="4883224" cy="1203406"/>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4000" dirty="0">
                <a:latin typeface="Helvetica" pitchFamily="2" charset="0"/>
                <a:ea typeface="Source Sans Pro" panose="020B0503030403020204" pitchFamily="34" charset="0"/>
              </a:rPr>
              <a:t>Spot weaknesses before attackers do</a:t>
            </a:r>
          </a:p>
        </p:txBody>
      </p:sp>
      <p:sp>
        <p:nvSpPr>
          <p:cNvPr id="13" name="Rectangle 12">
            <a:extLst>
              <a:ext uri="{FF2B5EF4-FFF2-40B4-BE49-F238E27FC236}">
                <a16:creationId xmlns:a16="http://schemas.microsoft.com/office/drawing/2014/main" id="{776BA4D0-4FBC-E8FC-F313-AFBE9850FFEC}"/>
              </a:ext>
            </a:extLst>
          </p:cNvPr>
          <p:cNvSpPr/>
          <p:nvPr/>
        </p:nvSpPr>
        <p:spPr>
          <a:xfrm>
            <a:off x="5943600" y="0"/>
            <a:ext cx="6248399" cy="6858000"/>
          </a:xfrm>
          <a:prstGeom prst="rect">
            <a:avLst/>
          </a:prstGeom>
          <a:solidFill>
            <a:schemeClr val="bg1">
              <a:lumMod val="95000"/>
            </a:schemeClr>
          </a:solidFill>
          <a:ln>
            <a:noFill/>
          </a:ln>
          <a:effectLst>
            <a:outerShdw blurRad="952500" sx="108000" sy="108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application&#10;&#10;Description automatically generated">
            <a:extLst>
              <a:ext uri="{FF2B5EF4-FFF2-40B4-BE49-F238E27FC236}">
                <a16:creationId xmlns:a16="http://schemas.microsoft.com/office/drawing/2014/main" id="{7E115DB2-C091-AE6A-8113-01DCF6822D38}"/>
              </a:ext>
            </a:extLst>
          </p:cNvPr>
          <p:cNvPicPr>
            <a:picLocks noChangeAspect="1"/>
          </p:cNvPicPr>
          <p:nvPr/>
        </p:nvPicPr>
        <p:blipFill>
          <a:blip r:embed="rId3"/>
          <a:stretch>
            <a:fillRect/>
          </a:stretch>
        </p:blipFill>
        <p:spPr>
          <a:xfrm>
            <a:off x="6394930" y="1198178"/>
            <a:ext cx="5334000" cy="4876800"/>
          </a:xfrm>
          <a:prstGeom prst="rect">
            <a:avLst/>
          </a:prstGeom>
          <a:effectLst>
            <a:outerShdw blurRad="154626" dist="50800" dir="6360000" sx="101152" sy="101152" algn="ctr" rotWithShape="0">
              <a:srgbClr val="000000">
                <a:alpha val="10000"/>
              </a:srgbClr>
            </a:outerShdw>
          </a:effectLst>
        </p:spPr>
      </p:pic>
      <p:grpSp>
        <p:nvGrpSpPr>
          <p:cNvPr id="22" name="Group 21">
            <a:extLst>
              <a:ext uri="{FF2B5EF4-FFF2-40B4-BE49-F238E27FC236}">
                <a16:creationId xmlns:a16="http://schemas.microsoft.com/office/drawing/2014/main" id="{5CFBEB64-E91B-C235-5602-7BBA5146B39F}"/>
              </a:ext>
            </a:extLst>
          </p:cNvPr>
          <p:cNvGrpSpPr/>
          <p:nvPr/>
        </p:nvGrpSpPr>
        <p:grpSpPr>
          <a:xfrm>
            <a:off x="6394930" y="712941"/>
            <a:ext cx="5334000" cy="710766"/>
            <a:chOff x="6394930" y="633573"/>
            <a:chExt cx="5334000" cy="710766"/>
          </a:xfrm>
        </p:grpSpPr>
        <p:sp>
          <p:nvSpPr>
            <p:cNvPr id="18" name="Rectangle 17">
              <a:extLst>
                <a:ext uri="{FF2B5EF4-FFF2-40B4-BE49-F238E27FC236}">
                  <a16:creationId xmlns:a16="http://schemas.microsoft.com/office/drawing/2014/main" id="{D1C4340D-8456-603E-D64F-11DE055F981B}"/>
                </a:ext>
              </a:extLst>
            </p:cNvPr>
            <p:cNvSpPr/>
            <p:nvPr/>
          </p:nvSpPr>
          <p:spPr>
            <a:xfrm>
              <a:off x="6394930" y="633573"/>
              <a:ext cx="5334000" cy="710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4AF3782-34F5-7B73-87A7-0A77394A3EBF}"/>
                </a:ext>
              </a:extLst>
            </p:cNvPr>
            <p:cNvSpPr/>
            <p:nvPr/>
          </p:nvSpPr>
          <p:spPr>
            <a:xfrm>
              <a:off x="7726166" y="1188378"/>
              <a:ext cx="945223" cy="102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a:extLst>
              <a:ext uri="{FF2B5EF4-FFF2-40B4-BE49-F238E27FC236}">
                <a16:creationId xmlns:a16="http://schemas.microsoft.com/office/drawing/2014/main" id="{ACAB04B3-CE74-0CEB-6C76-2DFD0E0F561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69" t="68171"/>
          <a:stretch/>
        </p:blipFill>
        <p:spPr>
          <a:xfrm>
            <a:off x="8819468" y="929062"/>
            <a:ext cx="1997003" cy="278524"/>
          </a:xfrm>
          <a:prstGeom prst="rect">
            <a:avLst/>
          </a:prstGeom>
        </p:spPr>
      </p:pic>
      <p:pic>
        <p:nvPicPr>
          <p:cNvPr id="17" name="Graphic 16">
            <a:extLst>
              <a:ext uri="{FF2B5EF4-FFF2-40B4-BE49-F238E27FC236}">
                <a16:creationId xmlns:a16="http://schemas.microsoft.com/office/drawing/2014/main" id="{34011790-92AD-5E8A-ACC1-A4DA7BB3BBD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20923"/>
          <a:stretch/>
        </p:blipFill>
        <p:spPr>
          <a:xfrm>
            <a:off x="6599862" y="824059"/>
            <a:ext cx="1993900" cy="512181"/>
          </a:xfrm>
          <a:prstGeom prst="rect">
            <a:avLst/>
          </a:prstGeom>
        </p:spPr>
      </p:pic>
      <p:pic>
        <p:nvPicPr>
          <p:cNvPr id="6" name="Picture 5">
            <a:extLst>
              <a:ext uri="{FF2B5EF4-FFF2-40B4-BE49-F238E27FC236}">
                <a16:creationId xmlns:a16="http://schemas.microsoft.com/office/drawing/2014/main" id="{B1CD6A83-E803-B742-A413-9EE93D769090}"/>
              </a:ext>
            </a:extLst>
          </p:cNvPr>
          <p:cNvPicPr>
            <a:picLocks noChangeAspect="1"/>
          </p:cNvPicPr>
          <p:nvPr/>
        </p:nvPicPr>
        <p:blipFill>
          <a:blip r:embed="rId6" cstate="print">
            <a:alphaModFix amt="15000"/>
            <a:extLst>
              <a:ext uri="{28A0092B-C50C-407E-A947-70E740481C1C}">
                <a14:useLocalDpi xmlns:a14="http://schemas.microsoft.com/office/drawing/2010/main"/>
              </a:ext>
            </a:extLst>
          </a:blip>
          <a:stretch>
            <a:fillRect/>
          </a:stretch>
        </p:blipFill>
        <p:spPr>
          <a:xfrm>
            <a:off x="-1368780" y="357341"/>
            <a:ext cx="4191000" cy="711200"/>
          </a:xfrm>
          <a:prstGeom prst="rect">
            <a:avLst/>
          </a:prstGeom>
        </p:spPr>
      </p:pic>
      <p:pic>
        <p:nvPicPr>
          <p:cNvPr id="9" name="Picture 8">
            <a:extLst>
              <a:ext uri="{FF2B5EF4-FFF2-40B4-BE49-F238E27FC236}">
                <a16:creationId xmlns:a16="http://schemas.microsoft.com/office/drawing/2014/main" id="{3AF2E066-7865-AC4A-861E-E85EF75A29F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336967" y="495577"/>
            <a:ext cx="2080484" cy="434728"/>
          </a:xfrm>
          <a:prstGeom prst="rect">
            <a:avLst/>
          </a:prstGeom>
        </p:spPr>
      </p:pic>
      <p:sp>
        <p:nvSpPr>
          <p:cNvPr id="61" name="Rectangle 60">
            <a:extLst>
              <a:ext uri="{FF2B5EF4-FFF2-40B4-BE49-F238E27FC236}">
                <a16:creationId xmlns:a16="http://schemas.microsoft.com/office/drawing/2014/main" id="{D565147C-7CCA-1D40-A409-E9ADB4FEC68A}"/>
              </a:ext>
            </a:extLst>
          </p:cNvPr>
          <p:cNvSpPr/>
          <p:nvPr/>
        </p:nvSpPr>
        <p:spPr>
          <a:xfrm>
            <a:off x="-104489" y="1845112"/>
            <a:ext cx="856609" cy="588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F202D1-C662-F449-9EB7-7930AA71BAEF}"/>
              </a:ext>
            </a:extLst>
          </p:cNvPr>
          <p:cNvSpPr/>
          <p:nvPr/>
        </p:nvSpPr>
        <p:spPr>
          <a:xfrm>
            <a:off x="0" y="6362423"/>
            <a:ext cx="2919924" cy="495577"/>
          </a:xfrm>
          <a:prstGeom prst="rect">
            <a:avLst/>
          </a:prstGeom>
          <a:gradFill flip="none" rotWithShape="1">
            <a:gsLst>
              <a:gs pos="0">
                <a:srgbClr val="FF2B27"/>
              </a:gs>
              <a:gs pos="0">
                <a:srgbClr val="FF2B27"/>
              </a:gs>
              <a:gs pos="95000">
                <a:srgbClr val="FF00A9"/>
              </a:gs>
              <a:gs pos="100000">
                <a:srgbClr val="FF00A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Rectangle 23">
            <a:extLst>
              <a:ext uri="{FF2B5EF4-FFF2-40B4-BE49-F238E27FC236}">
                <a16:creationId xmlns:a16="http://schemas.microsoft.com/office/drawing/2014/main" id="{3CC8964E-681A-5843-9983-369FEFD358AD}"/>
              </a:ext>
            </a:extLst>
          </p:cNvPr>
          <p:cNvSpPr/>
          <p:nvPr/>
        </p:nvSpPr>
        <p:spPr>
          <a:xfrm>
            <a:off x="191385" y="6468163"/>
            <a:ext cx="2919925" cy="276999"/>
          </a:xfrm>
          <a:prstGeom prst="rect">
            <a:avLst/>
          </a:prstGeom>
        </p:spPr>
        <p:txBody>
          <a:bodyPr wrap="square">
            <a:spAutoFit/>
          </a:bodyPr>
          <a:lstStyle/>
          <a:p>
            <a:r>
              <a:rPr lang="en-US" sz="1200">
                <a:solidFill>
                  <a:schemeClr val="bg1"/>
                </a:solidFill>
                <a:latin typeface="Helvetica" pitchFamily="2" charset="0"/>
              </a:rPr>
              <a:t>Learn more at </a:t>
            </a:r>
            <a:r>
              <a:rPr lang="en-US" sz="1200" b="1">
                <a:solidFill>
                  <a:schemeClr val="bg1"/>
                </a:solidFill>
                <a:latin typeface="Helvetica" pitchFamily="2" charset="0"/>
              </a:rPr>
              <a:t>purple-knight.com </a:t>
            </a:r>
            <a:r>
              <a:rPr lang="en-US" sz="1200">
                <a:solidFill>
                  <a:schemeClr val="bg1"/>
                </a:solidFill>
                <a:latin typeface="Helvetica Light" panose="020B0403020202020204" pitchFamily="34" charset="0"/>
                <a:sym typeface="Wingdings" pitchFamily="2" charset="2"/>
              </a:rPr>
              <a:t> </a:t>
            </a:r>
            <a:r>
              <a:rPr lang="en-US" sz="1200" b="1">
                <a:solidFill>
                  <a:schemeClr val="bg1"/>
                </a:solidFill>
                <a:latin typeface="Helvetica" pitchFamily="2" charset="0"/>
              </a:rPr>
              <a:t>​</a:t>
            </a:r>
          </a:p>
        </p:txBody>
      </p:sp>
      <p:sp>
        <p:nvSpPr>
          <p:cNvPr id="25" name="Rectangle 24">
            <a:extLst>
              <a:ext uri="{FF2B5EF4-FFF2-40B4-BE49-F238E27FC236}">
                <a16:creationId xmlns:a16="http://schemas.microsoft.com/office/drawing/2014/main" id="{A3A4BBBE-8753-0B39-3E51-7DD4AF57778E}"/>
              </a:ext>
            </a:extLst>
          </p:cNvPr>
          <p:cNvSpPr/>
          <p:nvPr/>
        </p:nvSpPr>
        <p:spPr>
          <a:xfrm>
            <a:off x="7779072" y="1243772"/>
            <a:ext cx="775876" cy="1267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98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5">
            <a:extLst>
              <a:ext uri="{FF2B5EF4-FFF2-40B4-BE49-F238E27FC236}">
                <a16:creationId xmlns:a16="http://schemas.microsoft.com/office/drawing/2014/main" id="{DFD37C10-7B2C-0D42-960B-00CDE76E334A}"/>
              </a:ext>
            </a:extLst>
          </p:cNvPr>
          <p:cNvSpPr txBox="1">
            <a:spLocks/>
          </p:cNvSpPr>
          <p:nvPr/>
        </p:nvSpPr>
        <p:spPr>
          <a:xfrm>
            <a:off x="834669" y="1714238"/>
            <a:ext cx="5511272"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dirty="0">
                <a:solidFill>
                  <a:srgbClr val="D9EB68"/>
                </a:solidFill>
                <a:latin typeface="Helvetica" pitchFamily="2" charset="0"/>
              </a:rPr>
              <a:t>INTRODUCING FOREST DRUID</a:t>
            </a:r>
          </a:p>
        </p:txBody>
      </p:sp>
      <p:sp>
        <p:nvSpPr>
          <p:cNvPr id="74" name="Title 1">
            <a:extLst>
              <a:ext uri="{FF2B5EF4-FFF2-40B4-BE49-F238E27FC236}">
                <a16:creationId xmlns:a16="http://schemas.microsoft.com/office/drawing/2014/main" id="{3A209DD2-8629-124B-AAF0-8D4D3E96F4A5}"/>
              </a:ext>
            </a:extLst>
          </p:cNvPr>
          <p:cNvSpPr txBox="1">
            <a:spLocks/>
          </p:cNvSpPr>
          <p:nvPr/>
        </p:nvSpPr>
        <p:spPr>
          <a:xfrm>
            <a:off x="834668" y="3524452"/>
            <a:ext cx="4570709" cy="3416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1800" dirty="0">
                <a:latin typeface="Helvetica" pitchFamily="2" charset="0"/>
                <a:ea typeface="Source Sans Pro" panose="020B0503030403020204" pitchFamily="34" charset="0"/>
              </a:rPr>
              <a:t>Focus on your Tier 0 perimeter</a:t>
            </a:r>
          </a:p>
        </p:txBody>
      </p:sp>
      <p:sp>
        <p:nvSpPr>
          <p:cNvPr id="2" name="TextBox 1">
            <a:extLst>
              <a:ext uri="{FF2B5EF4-FFF2-40B4-BE49-F238E27FC236}">
                <a16:creationId xmlns:a16="http://schemas.microsoft.com/office/drawing/2014/main" id="{08758F28-403C-3574-E67C-DD8EF1F97C7E}"/>
              </a:ext>
            </a:extLst>
          </p:cNvPr>
          <p:cNvSpPr txBox="1"/>
          <p:nvPr/>
        </p:nvSpPr>
        <p:spPr>
          <a:xfrm>
            <a:off x="846544" y="3848410"/>
            <a:ext cx="5334000" cy="1900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bg1">
                    <a:lumMod val="95000"/>
                  </a:schemeClr>
                </a:solidFill>
                <a:latin typeface="Helvetica" pitchFamily="2" charset="0"/>
              </a:rPr>
              <a:t>Identify the true Tier 0 perimeter</a:t>
            </a:r>
          </a:p>
          <a:p>
            <a:pPr marL="285750" indent="-285750">
              <a:lnSpc>
                <a:spcPct val="150000"/>
              </a:lnSpc>
              <a:buFont typeface="Arial" panose="020B0604020202020204" pitchFamily="34" charset="0"/>
              <a:buChar char="•"/>
            </a:pPr>
            <a:r>
              <a:rPr lang="en-US" sz="1600" dirty="0">
                <a:solidFill>
                  <a:schemeClr val="bg1">
                    <a:lumMod val="95000"/>
                  </a:schemeClr>
                </a:solidFill>
                <a:latin typeface="Helvetica" pitchFamily="2" charset="0"/>
              </a:rPr>
              <a:t>Cut down excessive privileges</a:t>
            </a:r>
          </a:p>
          <a:p>
            <a:pPr marL="285750" indent="-285750">
              <a:lnSpc>
                <a:spcPct val="150000"/>
              </a:lnSpc>
              <a:buFont typeface="Arial" panose="020B0604020202020204" pitchFamily="34" charset="0"/>
              <a:buChar char="•"/>
            </a:pPr>
            <a:r>
              <a:rPr lang="en-US" sz="1600" dirty="0">
                <a:solidFill>
                  <a:schemeClr val="bg1">
                    <a:lumMod val="95000"/>
                  </a:schemeClr>
                </a:solidFill>
                <a:latin typeface="Helvetica" pitchFamily="2" charset="0"/>
              </a:rPr>
              <a:t>Monitor what matters—excessive privileges</a:t>
            </a:r>
          </a:p>
          <a:p>
            <a:pPr marL="285750" indent="-285750">
              <a:lnSpc>
                <a:spcPct val="150000"/>
              </a:lnSpc>
              <a:buFont typeface="Arial" panose="020B0604020202020204" pitchFamily="34" charset="0"/>
              <a:buChar char="•"/>
            </a:pPr>
            <a:r>
              <a:rPr lang="en-US" sz="1600" dirty="0">
                <a:solidFill>
                  <a:schemeClr val="bg1">
                    <a:lumMod val="95000"/>
                  </a:schemeClr>
                </a:solidFill>
                <a:latin typeface="Helvetica" pitchFamily="2" charset="0"/>
              </a:rPr>
              <a:t>Prioritize attack paths by severity, not commonality</a:t>
            </a:r>
          </a:p>
          <a:p>
            <a:pPr marL="285750" indent="-285750">
              <a:lnSpc>
                <a:spcPct val="150000"/>
              </a:lnSpc>
              <a:buFont typeface="Arial" panose="020B0604020202020204" pitchFamily="34" charset="0"/>
              <a:buChar char="•"/>
            </a:pPr>
            <a:r>
              <a:rPr lang="en-US" sz="1600" dirty="0">
                <a:solidFill>
                  <a:schemeClr val="bg1">
                    <a:lumMod val="95000"/>
                  </a:schemeClr>
                </a:solidFill>
                <a:latin typeface="Helvetica" pitchFamily="2" charset="0"/>
              </a:rPr>
              <a:t>Save time and resources</a:t>
            </a:r>
            <a:endParaRPr lang="en-US" sz="1600" dirty="0">
              <a:solidFill>
                <a:schemeClr val="bg1">
                  <a:lumMod val="95000"/>
                </a:schemeClr>
              </a:solidFill>
              <a:latin typeface="Helvetica Light" panose="020B0403020202020204" pitchFamily="34" charset="0"/>
            </a:endParaRPr>
          </a:p>
        </p:txBody>
      </p:sp>
      <p:sp>
        <p:nvSpPr>
          <p:cNvPr id="12" name="Title 1">
            <a:extLst>
              <a:ext uri="{FF2B5EF4-FFF2-40B4-BE49-F238E27FC236}">
                <a16:creationId xmlns:a16="http://schemas.microsoft.com/office/drawing/2014/main" id="{281A9A58-84C9-8ED0-D77F-612DAF9A2765}"/>
              </a:ext>
            </a:extLst>
          </p:cNvPr>
          <p:cNvSpPr txBox="1">
            <a:spLocks/>
          </p:cNvSpPr>
          <p:nvPr/>
        </p:nvSpPr>
        <p:spPr>
          <a:xfrm>
            <a:off x="834668" y="2209060"/>
            <a:ext cx="4883224" cy="1089529"/>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dirty="0">
                <a:latin typeface="Helvetica" pitchFamily="2" charset="0"/>
                <a:ea typeface="Source Sans Pro" panose="020B0503030403020204" pitchFamily="34" charset="0"/>
              </a:rPr>
              <a:t>Stop chasing AD attack paths.</a:t>
            </a:r>
          </a:p>
        </p:txBody>
      </p:sp>
      <p:sp>
        <p:nvSpPr>
          <p:cNvPr id="13" name="Rectangle 12">
            <a:extLst>
              <a:ext uri="{FF2B5EF4-FFF2-40B4-BE49-F238E27FC236}">
                <a16:creationId xmlns:a16="http://schemas.microsoft.com/office/drawing/2014/main" id="{776BA4D0-4FBC-E8FC-F313-AFBE9850FFEC}"/>
              </a:ext>
            </a:extLst>
          </p:cNvPr>
          <p:cNvSpPr/>
          <p:nvPr/>
        </p:nvSpPr>
        <p:spPr>
          <a:xfrm>
            <a:off x="6180544" y="-9483"/>
            <a:ext cx="6095999" cy="6858000"/>
          </a:xfrm>
          <a:prstGeom prst="rect">
            <a:avLst/>
          </a:prstGeom>
          <a:solidFill>
            <a:schemeClr val="bg1">
              <a:lumMod val="95000"/>
            </a:schemeClr>
          </a:solidFill>
          <a:ln>
            <a:noFill/>
          </a:ln>
          <a:effectLst>
            <a:outerShdw blurRad="952500" sx="108000" sy="108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CD6A83-E803-B742-A413-9EE93D769090}"/>
              </a:ext>
            </a:extLst>
          </p:cNvPr>
          <p:cNvPicPr>
            <a:picLocks noChangeAspect="1"/>
          </p:cNvPicPr>
          <p:nvPr/>
        </p:nvPicPr>
        <p:blipFill>
          <a:blip r:embed="rId3" cstate="print">
            <a:alphaModFix amt="15000"/>
            <a:extLst>
              <a:ext uri="{28A0092B-C50C-407E-A947-70E740481C1C}">
                <a14:useLocalDpi xmlns:a14="http://schemas.microsoft.com/office/drawing/2010/main"/>
              </a:ext>
            </a:extLst>
          </a:blip>
          <a:stretch>
            <a:fillRect/>
          </a:stretch>
        </p:blipFill>
        <p:spPr>
          <a:xfrm>
            <a:off x="-1368780" y="357341"/>
            <a:ext cx="4191000" cy="711200"/>
          </a:xfrm>
          <a:prstGeom prst="rect">
            <a:avLst/>
          </a:prstGeom>
        </p:spPr>
      </p:pic>
      <p:pic>
        <p:nvPicPr>
          <p:cNvPr id="9" name="Picture 8">
            <a:extLst>
              <a:ext uri="{FF2B5EF4-FFF2-40B4-BE49-F238E27FC236}">
                <a16:creationId xmlns:a16="http://schemas.microsoft.com/office/drawing/2014/main" id="{3AF2E066-7865-AC4A-861E-E85EF75A29F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336967" y="495577"/>
            <a:ext cx="2080484" cy="434728"/>
          </a:xfrm>
          <a:prstGeom prst="rect">
            <a:avLst/>
          </a:prstGeom>
        </p:spPr>
      </p:pic>
      <p:sp>
        <p:nvSpPr>
          <p:cNvPr id="61" name="Rectangle 60">
            <a:extLst>
              <a:ext uri="{FF2B5EF4-FFF2-40B4-BE49-F238E27FC236}">
                <a16:creationId xmlns:a16="http://schemas.microsoft.com/office/drawing/2014/main" id="{D565147C-7CCA-1D40-A409-E9ADB4FEC68A}"/>
              </a:ext>
            </a:extLst>
          </p:cNvPr>
          <p:cNvSpPr/>
          <p:nvPr/>
        </p:nvSpPr>
        <p:spPr>
          <a:xfrm>
            <a:off x="-104489" y="1845112"/>
            <a:ext cx="856609" cy="58848"/>
          </a:xfrm>
          <a:prstGeom prst="rect">
            <a:avLst/>
          </a:prstGeom>
          <a:solidFill>
            <a:srgbClr val="D9E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EB68"/>
              </a:solidFill>
            </a:endParaRPr>
          </a:p>
        </p:txBody>
      </p:sp>
      <p:sp>
        <p:nvSpPr>
          <p:cNvPr id="23" name="Rectangle 22">
            <a:extLst>
              <a:ext uri="{FF2B5EF4-FFF2-40B4-BE49-F238E27FC236}">
                <a16:creationId xmlns:a16="http://schemas.microsoft.com/office/drawing/2014/main" id="{DAF202D1-C662-F449-9EB7-7930AA71BAEF}"/>
              </a:ext>
            </a:extLst>
          </p:cNvPr>
          <p:cNvSpPr/>
          <p:nvPr/>
        </p:nvSpPr>
        <p:spPr>
          <a:xfrm>
            <a:off x="0" y="6362423"/>
            <a:ext cx="3874178" cy="495577"/>
          </a:xfrm>
          <a:prstGeom prst="rect">
            <a:avLst/>
          </a:prstGeom>
          <a:solidFill>
            <a:srgbClr val="3B6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FD05F"/>
                </a:solidFill>
                <a:highlight>
                  <a:srgbClr val="3B654A"/>
                </a:highlight>
              </a:rPr>
              <a:t> </a:t>
            </a:r>
          </a:p>
        </p:txBody>
      </p:sp>
      <p:sp>
        <p:nvSpPr>
          <p:cNvPr id="24" name="Rectangle 23">
            <a:extLst>
              <a:ext uri="{FF2B5EF4-FFF2-40B4-BE49-F238E27FC236}">
                <a16:creationId xmlns:a16="http://schemas.microsoft.com/office/drawing/2014/main" id="{3CC8964E-681A-5843-9983-369FEFD358AD}"/>
              </a:ext>
            </a:extLst>
          </p:cNvPr>
          <p:cNvSpPr/>
          <p:nvPr/>
        </p:nvSpPr>
        <p:spPr>
          <a:xfrm>
            <a:off x="191385" y="6468163"/>
            <a:ext cx="3874178" cy="276999"/>
          </a:xfrm>
          <a:prstGeom prst="rect">
            <a:avLst/>
          </a:prstGeom>
        </p:spPr>
        <p:txBody>
          <a:bodyPr wrap="square">
            <a:spAutoFit/>
          </a:bodyPr>
          <a:lstStyle/>
          <a:p>
            <a:r>
              <a:rPr lang="en-US" sz="1200" dirty="0">
                <a:solidFill>
                  <a:schemeClr val="bg1"/>
                </a:solidFill>
                <a:latin typeface="Helvetica" pitchFamily="2" charset="0"/>
              </a:rPr>
              <a:t>Learn more at </a:t>
            </a:r>
            <a:r>
              <a:rPr lang="en-US" sz="1200" b="1" dirty="0">
                <a:solidFill>
                  <a:schemeClr val="bg1"/>
                </a:solidFill>
                <a:latin typeface="Helvetica" pitchFamily="2" charset="0"/>
              </a:rPr>
              <a:t>purple-knight.com/forest-druid </a:t>
            </a:r>
            <a:r>
              <a:rPr lang="en-US" sz="1200" dirty="0">
                <a:solidFill>
                  <a:schemeClr val="bg1"/>
                </a:solidFill>
                <a:latin typeface="Helvetica Light" panose="020B0403020202020204" pitchFamily="34" charset="0"/>
                <a:sym typeface="Wingdings" pitchFamily="2" charset="2"/>
              </a:rPr>
              <a:t> </a:t>
            </a:r>
            <a:r>
              <a:rPr lang="en-US" sz="1200" b="1" dirty="0">
                <a:solidFill>
                  <a:schemeClr val="bg1"/>
                </a:solidFill>
                <a:latin typeface="Helvetica" pitchFamily="2" charset="0"/>
              </a:rPr>
              <a:t>​</a:t>
            </a:r>
          </a:p>
        </p:txBody>
      </p:sp>
      <p:pic>
        <p:nvPicPr>
          <p:cNvPr id="4" name="Picture 3" descr="Graphical user interface, application&#10;&#10;Description automatically generated">
            <a:extLst>
              <a:ext uri="{FF2B5EF4-FFF2-40B4-BE49-F238E27FC236}">
                <a16:creationId xmlns:a16="http://schemas.microsoft.com/office/drawing/2014/main" id="{C07AEF3A-3C76-970B-0E18-0516FBD2AFB4}"/>
              </a:ext>
            </a:extLst>
          </p:cNvPr>
          <p:cNvPicPr>
            <a:picLocks noChangeAspect="1"/>
          </p:cNvPicPr>
          <p:nvPr/>
        </p:nvPicPr>
        <p:blipFill>
          <a:blip r:embed="rId6"/>
          <a:stretch>
            <a:fillRect/>
          </a:stretch>
        </p:blipFill>
        <p:spPr>
          <a:xfrm>
            <a:off x="6345941" y="2073057"/>
            <a:ext cx="5674489" cy="245106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B61DC3E-6623-567F-8327-C0FC61CA1DE9}"/>
              </a:ext>
            </a:extLst>
          </p:cNvPr>
          <p:cNvPicPr>
            <a:picLocks noChangeAspect="1"/>
          </p:cNvPicPr>
          <p:nvPr/>
        </p:nvPicPr>
        <p:blipFill>
          <a:blip r:embed="rId7"/>
          <a:stretch>
            <a:fillRect/>
          </a:stretch>
        </p:blipFill>
        <p:spPr>
          <a:xfrm>
            <a:off x="6180543" y="-9483"/>
            <a:ext cx="6095999" cy="1823274"/>
          </a:xfrm>
          <a:prstGeom prst="rect">
            <a:avLst/>
          </a:prstGeom>
        </p:spPr>
      </p:pic>
      <p:sp>
        <p:nvSpPr>
          <p:cNvPr id="27" name="TextBox 26">
            <a:extLst>
              <a:ext uri="{FF2B5EF4-FFF2-40B4-BE49-F238E27FC236}">
                <a16:creationId xmlns:a16="http://schemas.microsoft.com/office/drawing/2014/main" id="{537EFD53-0D3E-786F-CF48-A12AB1777BDB}"/>
              </a:ext>
            </a:extLst>
          </p:cNvPr>
          <p:cNvSpPr txBox="1"/>
          <p:nvPr/>
        </p:nvSpPr>
        <p:spPr>
          <a:xfrm>
            <a:off x="6345940" y="4890446"/>
            <a:ext cx="5674489" cy="1323439"/>
          </a:xfrm>
          <a:prstGeom prst="rect">
            <a:avLst/>
          </a:prstGeom>
          <a:noFill/>
        </p:spPr>
        <p:txBody>
          <a:bodyPr wrap="square" rtlCol="0">
            <a:spAutoFit/>
          </a:bodyPr>
          <a:lstStyle/>
          <a:p>
            <a:r>
              <a:rPr lang="en-US" sz="2000" b="1" dirty="0">
                <a:solidFill>
                  <a:schemeClr val="bg2">
                    <a:lumMod val="50000"/>
                  </a:schemeClr>
                </a:solidFill>
                <a:latin typeface="Helvetica" panose="020B0604020202020204" pitchFamily="34" charset="0"/>
                <a:cs typeface="Helvetica" panose="020B0604020202020204" pitchFamily="34" charset="0"/>
              </a:rPr>
              <a:t>Forest Druid automatically graphs relationships among Tier 0 objects, reducing analysis time to identify the highest-risk Active Directory attack paths. </a:t>
            </a:r>
          </a:p>
        </p:txBody>
      </p:sp>
    </p:spTree>
    <p:extLst>
      <p:ext uri="{BB962C8B-B14F-4D97-AF65-F5344CB8AC3E}">
        <p14:creationId xmlns:p14="http://schemas.microsoft.com/office/powerpoint/2010/main" val="3389175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E62F8F-1260-9749-93B9-E4174F4B2E24}"/>
              </a:ext>
            </a:extLst>
          </p:cNvPr>
          <p:cNvPicPr>
            <a:picLocks noChangeAspect="1"/>
          </p:cNvPicPr>
          <p:nvPr/>
        </p:nvPicPr>
        <p:blipFill>
          <a:blip r:embed="rId2" cstate="print">
            <a:alphaModFix amt="25000"/>
            <a:extLst>
              <a:ext uri="{28A0092B-C50C-407E-A947-70E740481C1C}">
                <a14:useLocalDpi xmlns:a14="http://schemas.microsoft.com/office/drawing/2010/main"/>
              </a:ext>
            </a:extLst>
          </a:blip>
          <a:stretch>
            <a:fillRect/>
          </a:stretch>
        </p:blipFill>
        <p:spPr>
          <a:xfrm>
            <a:off x="-1368780" y="357341"/>
            <a:ext cx="4191000" cy="711200"/>
          </a:xfrm>
          <a:prstGeom prst="rect">
            <a:avLst/>
          </a:prstGeom>
        </p:spPr>
      </p:pic>
      <p:sp>
        <p:nvSpPr>
          <p:cNvPr id="41" name="Title 1">
            <a:extLst>
              <a:ext uri="{FF2B5EF4-FFF2-40B4-BE49-F238E27FC236}">
                <a16:creationId xmlns:a16="http://schemas.microsoft.com/office/drawing/2014/main" id="{4939210E-C38B-2945-959C-4DF58595978B}"/>
              </a:ext>
            </a:extLst>
          </p:cNvPr>
          <p:cNvSpPr txBox="1">
            <a:spLocks/>
          </p:cNvSpPr>
          <p:nvPr/>
        </p:nvSpPr>
        <p:spPr>
          <a:xfrm>
            <a:off x="834669" y="2372712"/>
            <a:ext cx="5222092" cy="109222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dirty="0">
                <a:latin typeface="Helvetica" pitchFamily="2" charset="0"/>
              </a:rPr>
              <a:t>100+ years’ Microsoft MVP experience</a:t>
            </a:r>
          </a:p>
        </p:txBody>
      </p:sp>
      <p:sp>
        <p:nvSpPr>
          <p:cNvPr id="45" name="Rectangle 44">
            <a:extLst>
              <a:ext uri="{FF2B5EF4-FFF2-40B4-BE49-F238E27FC236}">
                <a16:creationId xmlns:a16="http://schemas.microsoft.com/office/drawing/2014/main" id="{9247FD18-A5CC-C444-9043-2C2BDC08A855}"/>
              </a:ext>
            </a:extLst>
          </p:cNvPr>
          <p:cNvSpPr/>
          <p:nvPr/>
        </p:nvSpPr>
        <p:spPr>
          <a:xfrm>
            <a:off x="-104489" y="1845112"/>
            <a:ext cx="856609" cy="588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ubtitle 5">
            <a:extLst>
              <a:ext uri="{FF2B5EF4-FFF2-40B4-BE49-F238E27FC236}">
                <a16:creationId xmlns:a16="http://schemas.microsoft.com/office/drawing/2014/main" id="{17A32CBF-2BF2-3C46-AC18-A986BCDE543D}"/>
              </a:ext>
            </a:extLst>
          </p:cNvPr>
          <p:cNvSpPr txBox="1">
            <a:spLocks/>
          </p:cNvSpPr>
          <p:nvPr/>
        </p:nvSpPr>
        <p:spPr>
          <a:xfrm>
            <a:off x="834669" y="1714238"/>
            <a:ext cx="3435579"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a:gradFill>
                  <a:gsLst>
                    <a:gs pos="0">
                      <a:srgbClr val="E43D37"/>
                    </a:gs>
                    <a:gs pos="13000">
                      <a:srgbClr val="E43D37"/>
                    </a:gs>
                    <a:gs pos="44000">
                      <a:srgbClr val="E92B4F"/>
                    </a:gs>
                    <a:gs pos="73000">
                      <a:srgbClr val="E60781"/>
                    </a:gs>
                  </a:gsLst>
                  <a:lin ang="0" scaled="1"/>
                </a:gradFill>
                <a:latin typeface="Helvetica" pitchFamily="2" charset="0"/>
              </a:rPr>
              <a:t>DOMAIN EXPERTISE</a:t>
            </a:r>
          </a:p>
        </p:txBody>
      </p:sp>
      <p:pic>
        <p:nvPicPr>
          <p:cNvPr id="56" name="Picture 55">
            <a:extLst>
              <a:ext uri="{FF2B5EF4-FFF2-40B4-BE49-F238E27FC236}">
                <a16:creationId xmlns:a16="http://schemas.microsoft.com/office/drawing/2014/main" id="{C9831FCF-FB25-1644-B99F-0AEFDF57161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336967" y="495577"/>
            <a:ext cx="2080484" cy="434728"/>
          </a:xfrm>
          <a:prstGeom prst="rect">
            <a:avLst/>
          </a:prstGeom>
        </p:spPr>
      </p:pic>
      <p:sp>
        <p:nvSpPr>
          <p:cNvPr id="29" name="Subtitle 5">
            <a:extLst>
              <a:ext uri="{FF2B5EF4-FFF2-40B4-BE49-F238E27FC236}">
                <a16:creationId xmlns:a16="http://schemas.microsoft.com/office/drawing/2014/main" id="{C5DBB59B-6B26-A745-82D1-E099F9DB942B}"/>
              </a:ext>
            </a:extLst>
          </p:cNvPr>
          <p:cNvSpPr txBox="1">
            <a:spLocks/>
          </p:cNvSpPr>
          <p:nvPr/>
        </p:nvSpPr>
        <p:spPr>
          <a:xfrm>
            <a:off x="834669" y="3490888"/>
            <a:ext cx="5222092" cy="285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Helvetica Light" panose="020B0403020202020204" pitchFamily="34" charset="0"/>
              </a:rPr>
              <a:t>Microsoft Ventures Alumni  |  Azure Co-sell Partner  |  Cloud Alliance </a:t>
            </a:r>
          </a:p>
        </p:txBody>
      </p:sp>
      <p:sp>
        <p:nvSpPr>
          <p:cNvPr id="22" name="Oval 21">
            <a:extLst>
              <a:ext uri="{FF2B5EF4-FFF2-40B4-BE49-F238E27FC236}">
                <a16:creationId xmlns:a16="http://schemas.microsoft.com/office/drawing/2014/main" id="{6A9E4B8E-B95C-0B41-8D1F-817AB4192FE7}"/>
              </a:ext>
            </a:extLst>
          </p:cNvPr>
          <p:cNvSpPr/>
          <p:nvPr/>
        </p:nvSpPr>
        <p:spPr>
          <a:xfrm>
            <a:off x="834668" y="4183197"/>
            <a:ext cx="850537" cy="850537"/>
          </a:xfrm>
          <a:prstGeom prst="ellipse">
            <a:avLst/>
          </a:prstGeom>
          <a:blipFill>
            <a:blip r:embed="rId5"/>
            <a:stretch>
              <a:fillRect/>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AB41C71-4558-6847-8180-2C7F00A2D141}"/>
              </a:ext>
            </a:extLst>
          </p:cNvPr>
          <p:cNvSpPr txBox="1"/>
          <p:nvPr/>
        </p:nvSpPr>
        <p:spPr>
          <a:xfrm>
            <a:off x="1789470" y="5442318"/>
            <a:ext cx="4080388" cy="769441"/>
          </a:xfrm>
          <a:prstGeom prst="rect">
            <a:avLst/>
          </a:prstGeom>
          <a:noFill/>
        </p:spPr>
        <p:txBody>
          <a:bodyPr wrap="square" rtlCol="0">
            <a:spAutoFit/>
          </a:bodyPr>
          <a:lstStyle/>
          <a:p>
            <a:r>
              <a:rPr lang="en-US" sz="1600" b="1">
                <a:solidFill>
                  <a:schemeClr val="bg1"/>
                </a:solidFill>
                <a:latin typeface="Helvetica" pitchFamily="2" charset="0"/>
              </a:rPr>
              <a:t>Darren Mar-Elia | VP of Products (MVP) </a:t>
            </a:r>
          </a:p>
          <a:p>
            <a:pPr marL="285750" indent="-285750">
              <a:buFont typeface="Arial" panose="020B0604020202020204" pitchFamily="34" charset="0"/>
              <a:buChar char="•"/>
            </a:pPr>
            <a:r>
              <a:rPr lang="en-US" sz="1400">
                <a:solidFill>
                  <a:schemeClr val="bg1">
                    <a:lumMod val="95000"/>
                  </a:schemeClr>
                </a:solidFill>
                <a:latin typeface="Helvetica Light" panose="020B0403020202020204" pitchFamily="34" charset="0"/>
              </a:rPr>
              <a:t>Former CTO Windows Division at Quest Software aka “GPO Guy” </a:t>
            </a:r>
          </a:p>
        </p:txBody>
      </p:sp>
      <p:sp>
        <p:nvSpPr>
          <p:cNvPr id="24" name="TextBox 23">
            <a:extLst>
              <a:ext uri="{FF2B5EF4-FFF2-40B4-BE49-F238E27FC236}">
                <a16:creationId xmlns:a16="http://schemas.microsoft.com/office/drawing/2014/main" id="{D8FF1BB5-8A2E-7942-B1D7-82E9930E6B81}"/>
              </a:ext>
            </a:extLst>
          </p:cNvPr>
          <p:cNvSpPr txBox="1"/>
          <p:nvPr/>
        </p:nvSpPr>
        <p:spPr>
          <a:xfrm>
            <a:off x="1789471" y="4346855"/>
            <a:ext cx="4080388" cy="769441"/>
          </a:xfrm>
          <a:prstGeom prst="rect">
            <a:avLst/>
          </a:prstGeom>
          <a:noFill/>
        </p:spPr>
        <p:txBody>
          <a:bodyPr wrap="square" rtlCol="0">
            <a:spAutoFit/>
          </a:bodyPr>
          <a:lstStyle/>
          <a:p>
            <a:r>
              <a:rPr lang="en-US" sz="1600" b="1" dirty="0">
                <a:solidFill>
                  <a:schemeClr val="bg1"/>
                </a:solidFill>
                <a:latin typeface="Helvetica" pitchFamily="2" charset="0"/>
              </a:rPr>
              <a:t>Guy Teverovsky | CTO (MVP) </a:t>
            </a:r>
            <a:r>
              <a:rPr lang="en-US" sz="1600" dirty="0">
                <a:solidFill>
                  <a:schemeClr val="bg1"/>
                </a:solidFill>
                <a:latin typeface="Helvetica" pitchFamily="2" charset="0"/>
              </a:rPr>
              <a:t> </a:t>
            </a:r>
          </a:p>
          <a:p>
            <a:pPr marL="285750" indent="-285750">
              <a:buFont typeface="Arial" panose="020B0604020202020204" pitchFamily="34" charset="0"/>
              <a:buChar char="•"/>
            </a:pPr>
            <a:r>
              <a:rPr lang="en-US" sz="1400" dirty="0">
                <a:solidFill>
                  <a:schemeClr val="bg1">
                    <a:lumMod val="95000"/>
                  </a:schemeClr>
                </a:solidFill>
                <a:latin typeface="Helvetica Light" panose="020B0403020202020204" pitchFamily="34" charset="0"/>
              </a:rPr>
              <a:t>Former Senior Premier Field Engineer at Microsoft</a:t>
            </a:r>
            <a:endParaRPr lang="en-US" sz="1400" dirty="0">
              <a:solidFill>
                <a:schemeClr val="bg1">
                  <a:lumMod val="95000"/>
                </a:schemeClr>
              </a:solidFill>
              <a:latin typeface="Helvetica Light" panose="020B0403020202020204" pitchFamily="34" charset="0"/>
              <a:hlinkClick r:id="rId6">
                <a:extLst>
                  <a:ext uri="{A12FA001-AC4F-418D-AE19-62706E023703}">
                    <ahyp:hlinkClr xmlns:ahyp="http://schemas.microsoft.com/office/drawing/2018/hyperlinkcolor" val="tx"/>
                  </a:ext>
                </a:extLst>
              </a:hlinkClick>
            </a:endParaRPr>
          </a:p>
        </p:txBody>
      </p:sp>
      <p:sp>
        <p:nvSpPr>
          <p:cNvPr id="25" name="Oval 24">
            <a:extLst>
              <a:ext uri="{FF2B5EF4-FFF2-40B4-BE49-F238E27FC236}">
                <a16:creationId xmlns:a16="http://schemas.microsoft.com/office/drawing/2014/main" id="{B2B4C604-926F-1347-96EC-2030CCA7DFD5}"/>
              </a:ext>
            </a:extLst>
          </p:cNvPr>
          <p:cNvSpPr/>
          <p:nvPr/>
        </p:nvSpPr>
        <p:spPr>
          <a:xfrm>
            <a:off x="834669" y="5370993"/>
            <a:ext cx="850537" cy="850537"/>
          </a:xfrm>
          <a:prstGeom prst="ellipse">
            <a:avLst/>
          </a:prstGeom>
          <a:blipFill dpi="0" rotWithShape="1">
            <a:blip r:embed="rId7"/>
            <a:srcRect/>
            <a:stretch>
              <a:fillRect/>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4FC1E3-74BD-8D46-8134-01CB9AE50C60}"/>
              </a:ext>
            </a:extLst>
          </p:cNvPr>
          <p:cNvSpPr/>
          <p:nvPr/>
        </p:nvSpPr>
        <p:spPr>
          <a:xfrm>
            <a:off x="6286973" y="4160309"/>
            <a:ext cx="850537" cy="850537"/>
          </a:xfrm>
          <a:prstGeom prst="ellipse">
            <a:avLst/>
          </a:prstGeom>
          <a:blipFill>
            <a:blip r:embed="rId8"/>
            <a:stretch>
              <a:fillRect b="-11722"/>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5F422-DD52-CF47-9B78-129C897081A2}"/>
              </a:ext>
            </a:extLst>
          </p:cNvPr>
          <p:cNvSpPr/>
          <p:nvPr/>
        </p:nvSpPr>
        <p:spPr>
          <a:xfrm>
            <a:off x="6292915" y="2991482"/>
            <a:ext cx="850537" cy="850537"/>
          </a:xfrm>
          <a:prstGeom prst="ellipse">
            <a:avLst/>
          </a:prstGeom>
          <a:blipFill>
            <a:blip r:embed="rId9"/>
            <a:stretch>
              <a:fillRect/>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C4ECB5-5B04-0740-9668-B461485C0F55}"/>
              </a:ext>
            </a:extLst>
          </p:cNvPr>
          <p:cNvSpPr/>
          <p:nvPr/>
        </p:nvSpPr>
        <p:spPr>
          <a:xfrm>
            <a:off x="6297264" y="1811153"/>
            <a:ext cx="850537" cy="850537"/>
          </a:xfrm>
          <a:prstGeom prst="ellipse">
            <a:avLst/>
          </a:prstGeom>
          <a:blipFill>
            <a:blip r:embed="rId10"/>
            <a:stretch>
              <a:fillRect/>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6076D43-0BC1-E441-919D-D2CB7DF2CA92}"/>
              </a:ext>
            </a:extLst>
          </p:cNvPr>
          <p:cNvSpPr/>
          <p:nvPr/>
        </p:nvSpPr>
        <p:spPr>
          <a:xfrm>
            <a:off x="6286971" y="619438"/>
            <a:ext cx="850537" cy="850537"/>
          </a:xfrm>
          <a:prstGeom prst="ellipse">
            <a:avLst/>
          </a:prstGeom>
          <a:blipFill>
            <a:blip r:embed="rId11"/>
            <a:stretch>
              <a:fillRect/>
            </a:stretch>
          </a:bli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EE59E0D-0F06-0445-A5FD-ACDEDA2DC2F7}"/>
              </a:ext>
            </a:extLst>
          </p:cNvPr>
          <p:cNvSpPr/>
          <p:nvPr/>
        </p:nvSpPr>
        <p:spPr>
          <a:xfrm>
            <a:off x="6286971" y="5367816"/>
            <a:ext cx="850537" cy="850537"/>
          </a:xfrm>
          <a:prstGeom prst="ellipse">
            <a:avLst/>
          </a:prstGeom>
          <a:blipFill>
            <a:blip r:embed="rId12"/>
            <a:srcRect/>
            <a:stretch>
              <a:fillRect l="1210" t="-6529" r="-18633" b="-10894"/>
            </a:stretch>
          </a:blipFill>
          <a:ln w="25400">
            <a:solidFill>
              <a:schemeClr val="accent4"/>
            </a:solidFill>
          </a:ln>
          <a:effectLst>
            <a:outerShdw blurRad="9652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3C6B8BB-E1E3-A248-9B79-B39D43B4DE12}"/>
              </a:ext>
            </a:extLst>
          </p:cNvPr>
          <p:cNvSpPr txBox="1"/>
          <p:nvPr/>
        </p:nvSpPr>
        <p:spPr>
          <a:xfrm>
            <a:off x="7285698" y="1971077"/>
            <a:ext cx="3990357" cy="553998"/>
          </a:xfrm>
          <a:prstGeom prst="rect">
            <a:avLst/>
          </a:prstGeom>
          <a:noFill/>
        </p:spPr>
        <p:txBody>
          <a:bodyPr wrap="square" rtlCol="0">
            <a:spAutoFit/>
          </a:bodyPr>
          <a:lstStyle/>
          <a:p>
            <a:pPr fontAlgn="base"/>
            <a:r>
              <a:rPr lang="en-US" sz="1600" b="1">
                <a:solidFill>
                  <a:schemeClr val="bg1"/>
                </a:solidFill>
                <a:latin typeface="Helvetica" pitchFamily="2" charset="0"/>
              </a:rPr>
              <a:t>Gil Kirkpatrick | Chief Architect (MVP) </a:t>
            </a:r>
            <a:r>
              <a:rPr lang="en-US" sz="1600">
                <a:solidFill>
                  <a:schemeClr val="bg1"/>
                </a:solidFill>
                <a:latin typeface="Helvetica" pitchFamily="2" charset="0"/>
              </a:rPr>
              <a:t> </a:t>
            </a:r>
          </a:p>
          <a:p>
            <a:pPr marL="285750" lvl="0" indent="-285750" fontAlgn="base">
              <a:buFont typeface="Arial" panose="020B0604020202020204" pitchFamily="34" charset="0"/>
              <a:buChar char="•"/>
            </a:pPr>
            <a:r>
              <a:rPr lang="en-US" sz="1400">
                <a:solidFill>
                  <a:schemeClr val="bg1">
                    <a:lumMod val="95000"/>
                  </a:schemeClr>
                </a:solidFill>
                <a:latin typeface="Helvetica Light" panose="020B0403020202020204" pitchFamily="34" charset="0"/>
              </a:rPr>
              <a:t>Former Chief Architect at Quest Software</a:t>
            </a:r>
          </a:p>
        </p:txBody>
      </p:sp>
      <p:sp>
        <p:nvSpPr>
          <p:cNvPr id="39" name="TextBox 38">
            <a:extLst>
              <a:ext uri="{FF2B5EF4-FFF2-40B4-BE49-F238E27FC236}">
                <a16:creationId xmlns:a16="http://schemas.microsoft.com/office/drawing/2014/main" id="{21AC0C98-E2AF-A04E-9305-6B368A2DCBB1}"/>
              </a:ext>
            </a:extLst>
          </p:cNvPr>
          <p:cNvSpPr txBox="1"/>
          <p:nvPr/>
        </p:nvSpPr>
        <p:spPr>
          <a:xfrm>
            <a:off x="7285696" y="3075389"/>
            <a:ext cx="4071635" cy="769441"/>
          </a:xfrm>
          <a:prstGeom prst="rect">
            <a:avLst/>
          </a:prstGeom>
          <a:noFill/>
        </p:spPr>
        <p:txBody>
          <a:bodyPr wrap="square" rtlCol="0">
            <a:spAutoFit/>
          </a:bodyPr>
          <a:lstStyle/>
          <a:p>
            <a:pPr fontAlgn="base"/>
            <a:r>
              <a:rPr lang="en-US" sz="1600" b="1">
                <a:solidFill>
                  <a:schemeClr val="bg1"/>
                </a:solidFill>
                <a:latin typeface="Helvetica" pitchFamily="2" charset="0"/>
              </a:rPr>
              <a:t>Igor Baikalov | Chief Scientist</a:t>
            </a:r>
            <a:r>
              <a:rPr lang="en-US" sz="1600">
                <a:solidFill>
                  <a:schemeClr val="bg1"/>
                </a:solidFill>
                <a:latin typeface="Helvetica" pitchFamily="2" charset="0"/>
              </a:rPr>
              <a:t> </a:t>
            </a:r>
          </a:p>
          <a:p>
            <a:pPr marL="285750" indent="-285750">
              <a:buFont typeface="Arial" panose="020B0604020202020204" pitchFamily="34" charset="0"/>
              <a:buChar char="•"/>
            </a:pPr>
            <a:r>
              <a:rPr lang="en-US" sz="1400">
                <a:solidFill>
                  <a:schemeClr val="bg1">
                    <a:lumMod val="95000"/>
                  </a:schemeClr>
                </a:solidFill>
                <a:latin typeface="Helvetica Light" panose="020B0403020202020204" pitchFamily="34" charset="0"/>
              </a:rPr>
              <a:t>Former SVP, Global Information Security at Bank of America</a:t>
            </a:r>
          </a:p>
        </p:txBody>
      </p:sp>
      <p:sp>
        <p:nvSpPr>
          <p:cNvPr id="43" name="TextBox 42">
            <a:extLst>
              <a:ext uri="{FF2B5EF4-FFF2-40B4-BE49-F238E27FC236}">
                <a16:creationId xmlns:a16="http://schemas.microsoft.com/office/drawing/2014/main" id="{99A491B9-60D5-484C-BACB-39F0592F7CA6}"/>
              </a:ext>
            </a:extLst>
          </p:cNvPr>
          <p:cNvSpPr txBox="1"/>
          <p:nvPr/>
        </p:nvSpPr>
        <p:spPr>
          <a:xfrm>
            <a:off x="7285697" y="4316077"/>
            <a:ext cx="4207804" cy="553998"/>
          </a:xfrm>
          <a:prstGeom prst="rect">
            <a:avLst/>
          </a:prstGeom>
          <a:noFill/>
        </p:spPr>
        <p:txBody>
          <a:bodyPr wrap="square" rtlCol="0">
            <a:spAutoFit/>
          </a:bodyPr>
          <a:lstStyle/>
          <a:p>
            <a:pPr fontAlgn="base"/>
            <a:r>
              <a:rPr lang="en-US" sz="1600" b="1">
                <a:solidFill>
                  <a:schemeClr val="bg1"/>
                </a:solidFill>
                <a:latin typeface="Helvetica" pitchFamily="2" charset="0"/>
              </a:rPr>
              <a:t>Sean Deuby | Director of Services</a:t>
            </a:r>
            <a:r>
              <a:rPr lang="en-US" sz="1600">
                <a:solidFill>
                  <a:schemeClr val="bg1"/>
                </a:solidFill>
                <a:latin typeface="Helvetica" pitchFamily="2" charset="0"/>
              </a:rPr>
              <a:t>  </a:t>
            </a:r>
            <a:r>
              <a:rPr lang="en-US" sz="1600" b="1">
                <a:solidFill>
                  <a:schemeClr val="bg1"/>
                </a:solidFill>
                <a:latin typeface="Helvetica" pitchFamily="2" charset="0"/>
              </a:rPr>
              <a:t>(MVP) </a:t>
            </a:r>
            <a:endParaRPr lang="en-US" sz="1600">
              <a:solidFill>
                <a:schemeClr val="bg1"/>
              </a:solidFill>
              <a:latin typeface="Helvetica" pitchFamily="2" charset="0"/>
            </a:endParaRPr>
          </a:p>
          <a:p>
            <a:pPr marL="285750" indent="-285750">
              <a:buFont typeface="Arial" panose="020B0604020202020204" pitchFamily="34" charset="0"/>
              <a:buChar char="•"/>
            </a:pPr>
            <a:r>
              <a:rPr lang="en-US" sz="1400">
                <a:solidFill>
                  <a:schemeClr val="bg1">
                    <a:lumMod val="95000"/>
                  </a:schemeClr>
                </a:solidFill>
                <a:latin typeface="Helvetica Light" panose="020B0403020202020204" pitchFamily="34" charset="0"/>
              </a:rPr>
              <a:t>Former Lead Active Directory Architect at Intel </a:t>
            </a:r>
          </a:p>
        </p:txBody>
      </p:sp>
      <p:sp>
        <p:nvSpPr>
          <p:cNvPr id="44" name="TextBox 43">
            <a:extLst>
              <a:ext uri="{FF2B5EF4-FFF2-40B4-BE49-F238E27FC236}">
                <a16:creationId xmlns:a16="http://schemas.microsoft.com/office/drawing/2014/main" id="{13451B90-F9FB-0B4B-8F2D-6C083F8DD2C8}"/>
              </a:ext>
            </a:extLst>
          </p:cNvPr>
          <p:cNvSpPr txBox="1"/>
          <p:nvPr/>
        </p:nvSpPr>
        <p:spPr>
          <a:xfrm>
            <a:off x="7285697" y="653042"/>
            <a:ext cx="4461804" cy="1015663"/>
          </a:xfrm>
          <a:prstGeom prst="rect">
            <a:avLst/>
          </a:prstGeom>
          <a:noFill/>
        </p:spPr>
        <p:txBody>
          <a:bodyPr wrap="square" rtlCol="0">
            <a:spAutoFit/>
          </a:bodyPr>
          <a:lstStyle/>
          <a:p>
            <a:r>
              <a:rPr lang="en-US" sz="1600" b="1">
                <a:solidFill>
                  <a:schemeClr val="bg1"/>
                </a:solidFill>
                <a:latin typeface="Helvetica" pitchFamily="2" charset="0"/>
              </a:rPr>
              <a:t>Guido Grillenmeier | Chief Technologist (MVP)  </a:t>
            </a:r>
          </a:p>
          <a:p>
            <a:pPr marL="285750" indent="-285750" fontAlgn="base">
              <a:buFont typeface="Arial" panose="020B0604020202020204" pitchFamily="34" charset="0"/>
              <a:buChar char="•"/>
            </a:pPr>
            <a:r>
              <a:rPr lang="en-US" sz="1400">
                <a:solidFill>
                  <a:schemeClr val="bg1">
                    <a:lumMod val="95000"/>
                  </a:schemeClr>
                </a:solidFill>
                <a:latin typeface="Helvetica Light" panose="020B0403020202020204" pitchFamily="34" charset="0"/>
              </a:rPr>
              <a:t>Former Chief Technologist at HP | DXC Technology</a:t>
            </a:r>
          </a:p>
        </p:txBody>
      </p:sp>
      <p:sp>
        <p:nvSpPr>
          <p:cNvPr id="46" name="TextBox 45">
            <a:extLst>
              <a:ext uri="{FF2B5EF4-FFF2-40B4-BE49-F238E27FC236}">
                <a16:creationId xmlns:a16="http://schemas.microsoft.com/office/drawing/2014/main" id="{24FECA22-FDDC-7842-A54E-C1B2A2C8337E}"/>
              </a:ext>
            </a:extLst>
          </p:cNvPr>
          <p:cNvSpPr txBox="1"/>
          <p:nvPr/>
        </p:nvSpPr>
        <p:spPr>
          <a:xfrm>
            <a:off x="7285696" y="5534651"/>
            <a:ext cx="3990359" cy="553998"/>
          </a:xfrm>
          <a:prstGeom prst="rect">
            <a:avLst/>
          </a:prstGeom>
          <a:noFill/>
        </p:spPr>
        <p:txBody>
          <a:bodyPr wrap="square" rtlCol="0">
            <a:spAutoFit/>
          </a:bodyPr>
          <a:lstStyle/>
          <a:p>
            <a:pPr fontAlgn="base"/>
            <a:r>
              <a:rPr lang="en-US" sz="1600" b="1">
                <a:solidFill>
                  <a:schemeClr val="bg1"/>
                </a:solidFill>
                <a:latin typeface="Helvetica" pitchFamily="2" charset="0"/>
              </a:rPr>
              <a:t>James (Jim) Dogget | CISO</a:t>
            </a:r>
            <a:endParaRPr lang="en-US" sz="1600">
              <a:solidFill>
                <a:schemeClr val="bg1"/>
              </a:solidFill>
              <a:latin typeface="Helvetica" pitchFamily="2" charset="0"/>
            </a:endParaRPr>
          </a:p>
          <a:p>
            <a:pPr marL="285750" indent="-285750">
              <a:buFont typeface="Arial" panose="020B0604020202020204" pitchFamily="34" charset="0"/>
              <a:buChar char="•"/>
            </a:pPr>
            <a:r>
              <a:rPr lang="en-US" sz="1400">
                <a:solidFill>
                  <a:schemeClr val="bg1">
                    <a:lumMod val="95000"/>
                  </a:schemeClr>
                </a:solidFill>
                <a:latin typeface="Helvetica Light" panose="020B0403020202020204" pitchFamily="34" charset="0"/>
              </a:rPr>
              <a:t>Former Chief Technology Risk Officer at AIG</a:t>
            </a:r>
          </a:p>
        </p:txBody>
      </p:sp>
      <p:sp>
        <p:nvSpPr>
          <p:cNvPr id="2" name="Rectangle 1">
            <a:extLst>
              <a:ext uri="{FF2B5EF4-FFF2-40B4-BE49-F238E27FC236}">
                <a16:creationId xmlns:a16="http://schemas.microsoft.com/office/drawing/2014/main" id="{B9246132-73C6-8787-3424-7F282854CAF4}"/>
              </a:ext>
            </a:extLst>
          </p:cNvPr>
          <p:cNvSpPr/>
          <p:nvPr/>
        </p:nvSpPr>
        <p:spPr>
          <a:xfrm>
            <a:off x="3036111" y="567652"/>
            <a:ext cx="3102671" cy="954107"/>
          </a:xfrm>
          <a:prstGeom prst="rect">
            <a:avLst/>
          </a:prstGeom>
        </p:spPr>
        <p:txBody>
          <a:bodyPr wrap="square">
            <a:spAutoFit/>
          </a:bodyPr>
          <a:lstStyle/>
          <a:p>
            <a:r>
              <a:rPr lang="en-US" sz="1400" i="1" dirty="0">
                <a:solidFill>
                  <a:schemeClr val="accent4"/>
                </a:solidFill>
                <a:latin typeface="Helvetica" pitchFamily="2" charset="0"/>
              </a:rPr>
              <a:t>No vendor or services provider can outmatch Semperis’ collective Microsoft MVP experience in Directory Services and Group Policy</a:t>
            </a:r>
          </a:p>
        </p:txBody>
      </p:sp>
    </p:spTree>
    <p:extLst>
      <p:ext uri="{BB962C8B-B14F-4D97-AF65-F5344CB8AC3E}">
        <p14:creationId xmlns:p14="http://schemas.microsoft.com/office/powerpoint/2010/main" val="1360715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6F1E-6D43-EAC9-68B1-DEC4FC2F8AFE}"/>
              </a:ext>
            </a:extLst>
          </p:cNvPr>
          <p:cNvSpPr txBox="1">
            <a:spLocks/>
          </p:cNvSpPr>
          <p:nvPr/>
        </p:nvSpPr>
        <p:spPr>
          <a:xfrm>
            <a:off x="605633" y="522280"/>
            <a:ext cx="10138063" cy="7431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3200" dirty="0">
                <a:solidFill>
                  <a:srgbClr val="429BE9"/>
                </a:solidFill>
                <a:latin typeface="Helvetica" pitchFamily="2" charset="0"/>
              </a:rPr>
              <a:t>Questions to ask oneself…</a:t>
            </a:r>
            <a:endParaRPr lang="en-US" sz="3200" dirty="0">
              <a:latin typeface="Helvetica" pitchFamily="2" charset="0"/>
            </a:endParaRPr>
          </a:p>
        </p:txBody>
      </p:sp>
      <p:sp>
        <p:nvSpPr>
          <p:cNvPr id="4" name="Title 1">
            <a:extLst>
              <a:ext uri="{FF2B5EF4-FFF2-40B4-BE49-F238E27FC236}">
                <a16:creationId xmlns:a16="http://schemas.microsoft.com/office/drawing/2014/main" id="{CD488F23-2D80-1368-2F0F-F0726615401E}"/>
              </a:ext>
            </a:extLst>
          </p:cNvPr>
          <p:cNvSpPr txBox="1">
            <a:spLocks/>
          </p:cNvSpPr>
          <p:nvPr/>
        </p:nvSpPr>
        <p:spPr>
          <a:xfrm>
            <a:off x="719934" y="1825622"/>
            <a:ext cx="2737642" cy="743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2000" b="0" dirty="0">
                <a:solidFill>
                  <a:srgbClr val="429BE9"/>
                </a:solidFill>
                <a:latin typeface="+mj-lt"/>
              </a:rPr>
              <a:t>Am I seeing IOEs and IOCs in the replication stream today?</a:t>
            </a:r>
            <a:endParaRPr lang="en-US" sz="1800" b="0" dirty="0">
              <a:latin typeface="+mj-lt"/>
            </a:endParaRPr>
          </a:p>
        </p:txBody>
      </p:sp>
      <p:pic>
        <p:nvPicPr>
          <p:cNvPr id="5" name="Picture 4" descr="Graphical user interface, text, application, Word, email&#10;&#10;Description automatically generated">
            <a:extLst>
              <a:ext uri="{FF2B5EF4-FFF2-40B4-BE49-F238E27FC236}">
                <a16:creationId xmlns:a16="http://schemas.microsoft.com/office/drawing/2014/main" id="{185F533A-AC7A-33F9-E167-65D9C254F4F1}"/>
              </a:ext>
            </a:extLst>
          </p:cNvPr>
          <p:cNvPicPr>
            <a:picLocks noChangeAspect="1"/>
          </p:cNvPicPr>
          <p:nvPr/>
        </p:nvPicPr>
        <p:blipFill>
          <a:blip r:embed="rId2"/>
          <a:stretch>
            <a:fillRect/>
          </a:stretch>
        </p:blipFill>
        <p:spPr>
          <a:xfrm>
            <a:off x="7935594" y="2937150"/>
            <a:ext cx="3435527" cy="2219687"/>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45739283-CEA4-C9D6-5474-BA3431325C32}"/>
              </a:ext>
            </a:extLst>
          </p:cNvPr>
          <p:cNvSpPr txBox="1">
            <a:spLocks/>
          </p:cNvSpPr>
          <p:nvPr/>
        </p:nvSpPr>
        <p:spPr>
          <a:xfrm>
            <a:off x="7892730" y="1568443"/>
            <a:ext cx="3303088" cy="743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2000" b="0" dirty="0">
                <a:solidFill>
                  <a:srgbClr val="429BE9"/>
                </a:solidFill>
                <a:latin typeface="+mj-lt"/>
              </a:rPr>
              <a:t>How long would this take me?</a:t>
            </a:r>
            <a:endParaRPr lang="en-US" sz="1800" b="0" dirty="0">
              <a:latin typeface="+mj-lt"/>
            </a:endParaRPr>
          </a:p>
        </p:txBody>
      </p:sp>
      <p:pic>
        <p:nvPicPr>
          <p:cNvPr id="9" name="Picture 8" descr="Graphical user interface, application, website&#10;&#10;Description automatically generated">
            <a:extLst>
              <a:ext uri="{FF2B5EF4-FFF2-40B4-BE49-F238E27FC236}">
                <a16:creationId xmlns:a16="http://schemas.microsoft.com/office/drawing/2014/main" id="{479D1BAE-8A06-2433-9C93-E12AF105FC61}"/>
              </a:ext>
            </a:extLst>
          </p:cNvPr>
          <p:cNvPicPr>
            <a:picLocks noChangeAspect="1"/>
          </p:cNvPicPr>
          <p:nvPr/>
        </p:nvPicPr>
        <p:blipFill rotWithShape="1">
          <a:blip r:embed="rId3"/>
          <a:srcRect l="8884" t="575" r="32189"/>
          <a:stretch/>
        </p:blipFill>
        <p:spPr>
          <a:xfrm>
            <a:off x="820879" y="2937150"/>
            <a:ext cx="2436140" cy="2215968"/>
          </a:xfrm>
          <a:prstGeom prst="rect">
            <a:avLst/>
          </a:prstGeom>
        </p:spPr>
      </p:pic>
      <p:sp>
        <p:nvSpPr>
          <p:cNvPr id="10" name="Title 1">
            <a:extLst>
              <a:ext uri="{FF2B5EF4-FFF2-40B4-BE49-F238E27FC236}">
                <a16:creationId xmlns:a16="http://schemas.microsoft.com/office/drawing/2014/main" id="{3A2ACD4E-97CF-0D92-FB5A-8D6B81029D01}"/>
              </a:ext>
            </a:extLst>
          </p:cNvPr>
          <p:cNvSpPr txBox="1">
            <a:spLocks/>
          </p:cNvSpPr>
          <p:nvPr/>
        </p:nvSpPr>
        <p:spPr>
          <a:xfrm>
            <a:off x="4287561" y="1825622"/>
            <a:ext cx="2737642" cy="743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2000" b="0" dirty="0">
                <a:solidFill>
                  <a:srgbClr val="429BE9"/>
                </a:solidFill>
                <a:latin typeface="+mj-lt"/>
              </a:rPr>
              <a:t>How am I remediating malicious changes today?</a:t>
            </a:r>
            <a:endParaRPr lang="en-US" sz="1800" b="0" dirty="0">
              <a:latin typeface="+mj-lt"/>
            </a:endParaRPr>
          </a:p>
        </p:txBody>
      </p:sp>
      <p:pic>
        <p:nvPicPr>
          <p:cNvPr id="2050" name="Picture 2" descr="Brentwood Blog - The Undo Button">
            <a:extLst>
              <a:ext uri="{FF2B5EF4-FFF2-40B4-BE49-F238E27FC236}">
                <a16:creationId xmlns:a16="http://schemas.microsoft.com/office/drawing/2014/main" id="{48E9DC10-A44C-1A11-CDCE-2745D9CE3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852" y="2937150"/>
            <a:ext cx="2436140" cy="121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3592EF-D77F-A3DA-2DBE-C049271B5C63}"/>
              </a:ext>
            </a:extLst>
          </p:cNvPr>
          <p:cNvSpPr txBox="1">
            <a:spLocks/>
          </p:cNvSpPr>
          <p:nvPr/>
        </p:nvSpPr>
        <p:spPr>
          <a:xfrm>
            <a:off x="820881" y="565143"/>
            <a:ext cx="10138063" cy="7431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l"/>
            <a:r>
              <a:rPr lang="en-US" sz="3200" dirty="0">
                <a:solidFill>
                  <a:srgbClr val="429BE9"/>
                </a:solidFill>
                <a:latin typeface="Helvetica" pitchFamily="2" charset="0"/>
              </a:rPr>
              <a:t>How we can help…</a:t>
            </a:r>
            <a:endParaRPr lang="en-US" sz="3200" dirty="0">
              <a:latin typeface="Helvetica" pitchFamily="2" charset="0"/>
            </a:endParaRPr>
          </a:p>
        </p:txBody>
      </p:sp>
      <p:graphicFrame>
        <p:nvGraphicFramePr>
          <p:cNvPr id="9" name="Diagram 8">
            <a:extLst>
              <a:ext uri="{FF2B5EF4-FFF2-40B4-BE49-F238E27FC236}">
                <a16:creationId xmlns:a16="http://schemas.microsoft.com/office/drawing/2014/main" id="{3E208D5D-5729-5008-F748-E11837CE8698}"/>
              </a:ext>
            </a:extLst>
          </p:cNvPr>
          <p:cNvGraphicFramePr/>
          <p:nvPr>
            <p:extLst>
              <p:ext uri="{D42A27DB-BD31-4B8C-83A1-F6EECF244321}">
                <p14:modId xmlns:p14="http://schemas.microsoft.com/office/powerpoint/2010/main" val="1372578616"/>
              </p:ext>
            </p:extLst>
          </p:nvPr>
        </p:nvGraphicFramePr>
        <p:xfrm>
          <a:off x="820881" y="1828798"/>
          <a:ext cx="10582565"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C0FFF086-8448-58D1-1CA9-D7D266380F47}"/>
              </a:ext>
            </a:extLst>
          </p:cNvPr>
          <p:cNvSpPr txBox="1"/>
          <p:nvPr/>
        </p:nvSpPr>
        <p:spPr>
          <a:xfrm>
            <a:off x="2883045" y="4932248"/>
            <a:ext cx="6099462" cy="1091389"/>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mj-lt"/>
                <a:ea typeface="+mj-ea"/>
                <a:cs typeface="Arial"/>
              </a:rPr>
              <a:t>Semper </a:t>
            </a:r>
            <a:r>
              <a:rPr kumimoji="0" lang="en-US" sz="2400" i="0" u="none" strike="noStrike" kern="1200" cap="none" spc="0" normalizeH="0" baseline="0" noProof="0" dirty="0" err="1">
                <a:ln>
                  <a:noFill/>
                </a:ln>
                <a:solidFill>
                  <a:srgbClr val="FFFFFF"/>
                </a:solidFill>
                <a:effectLst/>
                <a:uLnTx/>
                <a:uFillTx/>
                <a:latin typeface="+mj-lt"/>
                <a:ea typeface="+mj-ea"/>
                <a:cs typeface="Arial"/>
              </a:rPr>
              <a:t>Paratus</a:t>
            </a:r>
            <a:r>
              <a:rPr kumimoji="0" lang="en-US" sz="2400" i="0" u="none" strike="noStrike" kern="1200" cap="none" spc="0" normalizeH="0" baseline="0" noProof="0" dirty="0">
                <a:ln>
                  <a:noFill/>
                </a:ln>
                <a:solidFill>
                  <a:srgbClr val="FFFFFF"/>
                </a:solidFill>
                <a:effectLst/>
                <a:uLnTx/>
                <a:uFillTx/>
                <a:latin typeface="+mj-lt"/>
                <a:ea typeface="+mj-ea"/>
                <a:cs typeface="Arial"/>
              </a:rPr>
              <a:t>: Always ready</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400" dirty="0">
              <a:solidFill>
                <a:srgbClr val="FFFFFF"/>
              </a:solidFill>
              <a:latin typeface="+mj-lt"/>
              <a:ea typeface="+mj-ea"/>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400" dirty="0">
                <a:solidFill>
                  <a:srgbClr val="FFFFFF"/>
                </a:solidFill>
                <a:latin typeface="+mj-lt"/>
                <a:ea typeface="+mj-ea"/>
                <a:cs typeface="Arial"/>
              </a:rPr>
              <a:t>And always a force for good.</a:t>
            </a:r>
            <a:endParaRPr kumimoji="0" lang="en-US" sz="2400" i="0" u="none" strike="noStrike" kern="1200" cap="none" spc="0" normalizeH="0" baseline="0" noProof="0" dirty="0">
              <a:ln>
                <a:noFill/>
              </a:ln>
              <a:solidFill>
                <a:srgbClr val="FFFFFF"/>
              </a:solidFill>
              <a:effectLst/>
              <a:uLnTx/>
              <a:uFillTx/>
              <a:latin typeface="+mj-lt"/>
              <a:ea typeface="+mj-ea"/>
              <a:cs typeface="Arial"/>
            </a:endParaRPr>
          </a:p>
        </p:txBody>
      </p:sp>
    </p:spTree>
    <p:extLst>
      <p:ext uri="{BB962C8B-B14F-4D97-AF65-F5344CB8AC3E}">
        <p14:creationId xmlns:p14="http://schemas.microsoft.com/office/powerpoint/2010/main" val="117451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4">
            <a:extLst>
              <a:ext uri="{FF2B5EF4-FFF2-40B4-BE49-F238E27FC236}">
                <a16:creationId xmlns:a16="http://schemas.microsoft.com/office/drawing/2014/main" id="{0706194E-0AA0-AB39-E27E-369EF60DD561}"/>
              </a:ext>
            </a:extLst>
          </p:cNvPr>
          <p:cNvSpPr>
            <a:spLocks noChangeShapeType="1"/>
          </p:cNvSpPr>
          <p:nvPr/>
        </p:nvSpPr>
        <p:spPr bwMode="auto">
          <a:xfrm>
            <a:off x="8677491" y="3259128"/>
            <a:ext cx="1143000" cy="8001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Line 5">
            <a:extLst>
              <a:ext uri="{FF2B5EF4-FFF2-40B4-BE49-F238E27FC236}">
                <a16:creationId xmlns:a16="http://schemas.microsoft.com/office/drawing/2014/main" id="{BB3ECE95-8545-39D6-B9E2-9CF243A47F6D}"/>
              </a:ext>
            </a:extLst>
          </p:cNvPr>
          <p:cNvSpPr>
            <a:spLocks noChangeShapeType="1"/>
          </p:cNvSpPr>
          <p:nvPr/>
        </p:nvSpPr>
        <p:spPr bwMode="auto">
          <a:xfrm flipV="1">
            <a:off x="8707047" y="4530584"/>
            <a:ext cx="1143000" cy="533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ine 6">
            <a:extLst>
              <a:ext uri="{FF2B5EF4-FFF2-40B4-BE49-F238E27FC236}">
                <a16:creationId xmlns:a16="http://schemas.microsoft.com/office/drawing/2014/main" id="{FE1E5AF4-30A4-9337-AC24-872D9269FCE7}"/>
              </a:ext>
            </a:extLst>
          </p:cNvPr>
          <p:cNvSpPr>
            <a:spLocks noChangeShapeType="1"/>
          </p:cNvSpPr>
          <p:nvPr/>
        </p:nvSpPr>
        <p:spPr bwMode="auto">
          <a:xfrm>
            <a:off x="6791670" y="4511534"/>
            <a:ext cx="1066800" cy="5715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ine 7">
            <a:extLst>
              <a:ext uri="{FF2B5EF4-FFF2-40B4-BE49-F238E27FC236}">
                <a16:creationId xmlns:a16="http://schemas.microsoft.com/office/drawing/2014/main" id="{D6E1153E-A882-0531-6912-F6A103B1BEC0}"/>
              </a:ext>
            </a:extLst>
          </p:cNvPr>
          <p:cNvSpPr>
            <a:spLocks noChangeShapeType="1"/>
          </p:cNvSpPr>
          <p:nvPr/>
        </p:nvSpPr>
        <p:spPr bwMode="auto">
          <a:xfrm flipH="1">
            <a:off x="6824619" y="3274951"/>
            <a:ext cx="1143000" cy="685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sp>
        <p:nvSpPr>
          <p:cNvPr id="11" name="Line 9">
            <a:extLst>
              <a:ext uri="{FF2B5EF4-FFF2-40B4-BE49-F238E27FC236}">
                <a16:creationId xmlns:a16="http://schemas.microsoft.com/office/drawing/2014/main" id="{DD285940-3160-AC75-C799-60E00FB606C8}"/>
              </a:ext>
            </a:extLst>
          </p:cNvPr>
          <p:cNvSpPr>
            <a:spLocks noChangeShapeType="1"/>
          </p:cNvSpPr>
          <p:nvPr/>
        </p:nvSpPr>
        <p:spPr bwMode="auto">
          <a:xfrm>
            <a:off x="8982291" y="3030528"/>
            <a:ext cx="1143000" cy="8001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ine 10">
            <a:extLst>
              <a:ext uri="{FF2B5EF4-FFF2-40B4-BE49-F238E27FC236}">
                <a16:creationId xmlns:a16="http://schemas.microsoft.com/office/drawing/2014/main" id="{5E9B4A02-2167-57CE-BE51-19BCA7377841}"/>
              </a:ext>
            </a:extLst>
          </p:cNvPr>
          <p:cNvSpPr>
            <a:spLocks noChangeShapeType="1"/>
          </p:cNvSpPr>
          <p:nvPr/>
        </p:nvSpPr>
        <p:spPr bwMode="auto">
          <a:xfrm flipH="1">
            <a:off x="8707047" y="4835384"/>
            <a:ext cx="1219200" cy="5334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Line 11">
            <a:extLst>
              <a:ext uri="{FF2B5EF4-FFF2-40B4-BE49-F238E27FC236}">
                <a16:creationId xmlns:a16="http://schemas.microsoft.com/office/drawing/2014/main" id="{BD4881A4-7186-4373-2724-B110E8D1CCFC}"/>
              </a:ext>
            </a:extLst>
          </p:cNvPr>
          <p:cNvSpPr>
            <a:spLocks noChangeShapeType="1"/>
          </p:cNvSpPr>
          <p:nvPr/>
        </p:nvSpPr>
        <p:spPr bwMode="auto">
          <a:xfrm>
            <a:off x="6624189" y="4734681"/>
            <a:ext cx="1143000" cy="6477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Line 12">
            <a:extLst>
              <a:ext uri="{FF2B5EF4-FFF2-40B4-BE49-F238E27FC236}">
                <a16:creationId xmlns:a16="http://schemas.microsoft.com/office/drawing/2014/main" id="{A9FE09CE-FC2B-BAD7-6011-AEDB68D0E301}"/>
              </a:ext>
            </a:extLst>
          </p:cNvPr>
          <p:cNvSpPr>
            <a:spLocks noChangeShapeType="1"/>
          </p:cNvSpPr>
          <p:nvPr/>
        </p:nvSpPr>
        <p:spPr bwMode="auto">
          <a:xfrm flipV="1">
            <a:off x="6672219" y="3046351"/>
            <a:ext cx="1143000" cy="609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DEC4D483-FC85-9F7F-A59F-C3BDEB5DFDB2}"/>
              </a:ext>
            </a:extLst>
          </p:cNvPr>
          <p:cNvGrpSpPr/>
          <p:nvPr/>
        </p:nvGrpSpPr>
        <p:grpSpPr>
          <a:xfrm>
            <a:off x="5603381" y="2311803"/>
            <a:ext cx="6362382" cy="3722825"/>
            <a:chOff x="5906732" y="1567275"/>
            <a:chExt cx="6362382" cy="3722825"/>
          </a:xfrm>
        </p:grpSpPr>
        <p:sp>
          <p:nvSpPr>
            <p:cNvPr id="16" name="Text Box 14">
              <a:extLst>
                <a:ext uri="{FF2B5EF4-FFF2-40B4-BE49-F238E27FC236}">
                  <a16:creationId xmlns:a16="http://schemas.microsoft.com/office/drawing/2014/main" id="{80A1665A-3D7D-78E8-CB47-C2E3820BEB06}"/>
                </a:ext>
              </a:extLst>
            </p:cNvPr>
            <p:cNvSpPr txBox="1">
              <a:spLocks noChangeArrowheads="1"/>
            </p:cNvSpPr>
            <p:nvPr/>
          </p:nvSpPr>
          <p:spPr bwMode="auto">
            <a:xfrm>
              <a:off x="8172579" y="1567275"/>
              <a:ext cx="15408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Sydney DC</a:t>
              </a:r>
            </a:p>
          </p:txBody>
        </p:sp>
        <p:sp>
          <p:nvSpPr>
            <p:cNvPr id="17" name="Text Box 15">
              <a:extLst>
                <a:ext uri="{FF2B5EF4-FFF2-40B4-BE49-F238E27FC236}">
                  <a16:creationId xmlns:a16="http://schemas.microsoft.com/office/drawing/2014/main" id="{1DC6E4DB-3682-F638-13FF-6A86640CBF29}"/>
                </a:ext>
              </a:extLst>
            </p:cNvPr>
            <p:cNvSpPr txBox="1">
              <a:spLocks noChangeArrowheads="1"/>
            </p:cNvSpPr>
            <p:nvPr/>
          </p:nvSpPr>
          <p:spPr bwMode="auto">
            <a:xfrm>
              <a:off x="10829296" y="3142898"/>
              <a:ext cx="1439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Singapore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DC</a:t>
              </a:r>
            </a:p>
          </p:txBody>
        </p:sp>
        <p:sp>
          <p:nvSpPr>
            <p:cNvPr id="18" name="Text Box 16">
              <a:extLst>
                <a:ext uri="{FF2B5EF4-FFF2-40B4-BE49-F238E27FC236}">
                  <a16:creationId xmlns:a16="http://schemas.microsoft.com/office/drawing/2014/main" id="{9DC3FDD8-F69E-3C00-CFFB-05DF7EF678B8}"/>
                </a:ext>
              </a:extLst>
            </p:cNvPr>
            <p:cNvSpPr txBox="1">
              <a:spLocks noChangeArrowheads="1"/>
            </p:cNvSpPr>
            <p:nvPr/>
          </p:nvSpPr>
          <p:spPr bwMode="auto">
            <a:xfrm>
              <a:off x="7120924" y="4889990"/>
              <a:ext cx="16946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Malaysia DC</a:t>
              </a:r>
            </a:p>
          </p:txBody>
        </p:sp>
        <p:sp>
          <p:nvSpPr>
            <p:cNvPr id="19" name="Text Box 17">
              <a:extLst>
                <a:ext uri="{FF2B5EF4-FFF2-40B4-BE49-F238E27FC236}">
                  <a16:creationId xmlns:a16="http://schemas.microsoft.com/office/drawing/2014/main" id="{1833D72C-918D-B0B9-E9EC-F96F901B132A}"/>
                </a:ext>
              </a:extLst>
            </p:cNvPr>
            <p:cNvSpPr txBox="1">
              <a:spLocks noChangeArrowheads="1"/>
            </p:cNvSpPr>
            <p:nvPr/>
          </p:nvSpPr>
          <p:spPr bwMode="auto">
            <a:xfrm>
              <a:off x="5906732" y="2788955"/>
              <a:ext cx="5565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KL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accent4"/>
                  </a:solidFill>
                  <a:effectLst/>
                  <a:uLnTx/>
                  <a:uFillTx/>
                  <a:latin typeface="Helvetica" pitchFamily="2" charset="0"/>
                </a:rPr>
                <a:t>DC</a:t>
              </a:r>
            </a:p>
          </p:txBody>
        </p:sp>
        <p:pic>
          <p:nvPicPr>
            <p:cNvPr id="4" name="Picture 3">
              <a:extLst>
                <a:ext uri="{FF2B5EF4-FFF2-40B4-BE49-F238E27FC236}">
                  <a16:creationId xmlns:a16="http://schemas.microsoft.com/office/drawing/2014/main" id="{6DF0ACD3-0E85-7952-69B0-B51E6E674D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8749" y="1951748"/>
              <a:ext cx="591945" cy="873448"/>
            </a:xfrm>
            <a:prstGeom prst="rect">
              <a:avLst/>
            </a:prstGeom>
          </p:spPr>
        </p:pic>
        <p:pic>
          <p:nvPicPr>
            <p:cNvPr id="24" name="Picture 23">
              <a:extLst>
                <a:ext uri="{FF2B5EF4-FFF2-40B4-BE49-F238E27FC236}">
                  <a16:creationId xmlns:a16="http://schemas.microsoft.com/office/drawing/2014/main" id="{1651A74B-0FCA-ACE0-197E-68136632ED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69911" y="3146102"/>
              <a:ext cx="591945" cy="873448"/>
            </a:xfrm>
            <a:prstGeom prst="rect">
              <a:avLst/>
            </a:prstGeom>
          </p:spPr>
        </p:pic>
        <p:pic>
          <p:nvPicPr>
            <p:cNvPr id="25" name="Picture 24">
              <a:extLst>
                <a:ext uri="{FF2B5EF4-FFF2-40B4-BE49-F238E27FC236}">
                  <a16:creationId xmlns:a16="http://schemas.microsoft.com/office/drawing/2014/main" id="{3653A879-952F-65AD-0B59-1D785E0D35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3011" y="4052756"/>
              <a:ext cx="591945" cy="873448"/>
            </a:xfrm>
            <a:prstGeom prst="rect">
              <a:avLst/>
            </a:prstGeom>
          </p:spPr>
        </p:pic>
        <p:pic>
          <p:nvPicPr>
            <p:cNvPr id="26" name="Picture 25">
              <a:extLst>
                <a:ext uri="{FF2B5EF4-FFF2-40B4-BE49-F238E27FC236}">
                  <a16:creationId xmlns:a16="http://schemas.microsoft.com/office/drawing/2014/main" id="{0C7C9DCB-592C-A388-25B0-3BB03C317B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5006" y="3014064"/>
              <a:ext cx="591945" cy="873448"/>
            </a:xfrm>
            <a:prstGeom prst="rect">
              <a:avLst/>
            </a:prstGeom>
          </p:spPr>
        </p:pic>
      </p:grpSp>
      <p:grpSp>
        <p:nvGrpSpPr>
          <p:cNvPr id="41" name="Group 40">
            <a:extLst>
              <a:ext uri="{FF2B5EF4-FFF2-40B4-BE49-F238E27FC236}">
                <a16:creationId xmlns:a16="http://schemas.microsoft.com/office/drawing/2014/main" id="{C8AAA6B1-55E4-723D-5067-9D18DFB8EEBE}"/>
              </a:ext>
            </a:extLst>
          </p:cNvPr>
          <p:cNvGrpSpPr/>
          <p:nvPr/>
        </p:nvGrpSpPr>
        <p:grpSpPr>
          <a:xfrm>
            <a:off x="6367424" y="1397808"/>
            <a:ext cx="1836593" cy="1404507"/>
            <a:chOff x="6681533" y="653280"/>
            <a:chExt cx="1836593" cy="1404507"/>
          </a:xfrm>
        </p:grpSpPr>
        <p:pic>
          <p:nvPicPr>
            <p:cNvPr id="30" name="Picture 29">
              <a:extLst>
                <a:ext uri="{FF2B5EF4-FFF2-40B4-BE49-F238E27FC236}">
                  <a16:creationId xmlns:a16="http://schemas.microsoft.com/office/drawing/2014/main" id="{EC93D07D-288C-A8F2-6AA2-837AAF3453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4797" y="1022612"/>
              <a:ext cx="666061" cy="716643"/>
            </a:xfrm>
            <a:prstGeom prst="rect">
              <a:avLst/>
            </a:prstGeom>
          </p:spPr>
        </p:pic>
        <p:cxnSp>
          <p:nvCxnSpPr>
            <p:cNvPr id="31" name="Straight Arrow Connector 30">
              <a:extLst>
                <a:ext uri="{FF2B5EF4-FFF2-40B4-BE49-F238E27FC236}">
                  <a16:creationId xmlns:a16="http://schemas.microsoft.com/office/drawing/2014/main" id="{3A561475-A594-9B22-9CEB-B28BC31C42E7}"/>
                </a:ext>
              </a:extLst>
            </p:cNvPr>
            <p:cNvCxnSpPr>
              <a:cxnSpLocks/>
            </p:cNvCxnSpPr>
            <p:nvPr/>
          </p:nvCxnSpPr>
          <p:spPr>
            <a:xfrm>
              <a:off x="7843277" y="1615463"/>
              <a:ext cx="522241" cy="442324"/>
            </a:xfrm>
            <a:prstGeom prst="straightConnector1">
              <a:avLst/>
            </a:prstGeom>
            <a:ln w="38100" cap="rnd">
              <a:solidFill>
                <a:srgbClr val="FFFF0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EEB0F47-3456-6B90-8A20-EA6C3F25E220}"/>
                </a:ext>
              </a:extLst>
            </p:cNvPr>
            <p:cNvSpPr txBox="1"/>
            <p:nvPr/>
          </p:nvSpPr>
          <p:spPr>
            <a:xfrm>
              <a:off x="6681533" y="653280"/>
              <a:ext cx="18365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New user created</a:t>
              </a:r>
            </a:p>
          </p:txBody>
        </p:sp>
      </p:grpSp>
      <p:grpSp>
        <p:nvGrpSpPr>
          <p:cNvPr id="40" name="Group 39">
            <a:extLst>
              <a:ext uri="{FF2B5EF4-FFF2-40B4-BE49-F238E27FC236}">
                <a16:creationId xmlns:a16="http://schemas.microsoft.com/office/drawing/2014/main" id="{1EB7A3B6-D80A-AE25-9369-A4DB33FEDED9}"/>
              </a:ext>
            </a:extLst>
          </p:cNvPr>
          <p:cNvGrpSpPr/>
          <p:nvPr/>
        </p:nvGrpSpPr>
        <p:grpSpPr>
          <a:xfrm>
            <a:off x="8677491" y="5487262"/>
            <a:ext cx="1016817" cy="1039509"/>
            <a:chOff x="8787991" y="4736025"/>
            <a:chExt cx="1016817" cy="1039509"/>
          </a:xfrm>
        </p:grpSpPr>
        <p:pic>
          <p:nvPicPr>
            <p:cNvPr id="38" name="Picture 37">
              <a:extLst>
                <a:ext uri="{FF2B5EF4-FFF2-40B4-BE49-F238E27FC236}">
                  <a16:creationId xmlns:a16="http://schemas.microsoft.com/office/drawing/2014/main" id="{242779C2-1C61-BA06-8663-F8C9C05EE4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6595" y="4736025"/>
              <a:ext cx="666061" cy="716643"/>
            </a:xfrm>
            <a:prstGeom prst="rect">
              <a:avLst/>
            </a:prstGeom>
          </p:spPr>
        </p:pic>
        <p:sp>
          <p:nvSpPr>
            <p:cNvPr id="39" name="TextBox 38">
              <a:extLst>
                <a:ext uri="{FF2B5EF4-FFF2-40B4-BE49-F238E27FC236}">
                  <a16:creationId xmlns:a16="http://schemas.microsoft.com/office/drawing/2014/main" id="{160EACD9-6F68-FCA2-B5E3-7847BF134C38}"/>
                </a:ext>
              </a:extLst>
            </p:cNvPr>
            <p:cNvSpPr txBox="1"/>
            <p:nvPr/>
          </p:nvSpPr>
          <p:spPr>
            <a:xfrm>
              <a:off x="8787991" y="5406202"/>
              <a:ext cx="1016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Hi there!</a:t>
              </a:r>
            </a:p>
          </p:txBody>
        </p:sp>
      </p:grpSp>
      <p:sp>
        <p:nvSpPr>
          <p:cNvPr id="45" name="Title 44">
            <a:extLst>
              <a:ext uri="{FF2B5EF4-FFF2-40B4-BE49-F238E27FC236}">
                <a16:creationId xmlns:a16="http://schemas.microsoft.com/office/drawing/2014/main" id="{52CDD651-774B-394F-D88E-1625C1FFF44C}"/>
              </a:ext>
            </a:extLst>
          </p:cNvPr>
          <p:cNvSpPr>
            <a:spLocks noGrp="1"/>
          </p:cNvSpPr>
          <p:nvPr>
            <p:ph type="ctrTitle"/>
          </p:nvPr>
        </p:nvSpPr>
        <p:spPr>
          <a:xfrm>
            <a:off x="465917" y="510920"/>
            <a:ext cx="9028171" cy="537904"/>
          </a:xfrm>
        </p:spPr>
        <p:txBody>
          <a:bodyPr/>
          <a:lstStyle/>
          <a:p>
            <a:pPr algn="l"/>
            <a:r>
              <a:rPr lang="en-US" sz="3200" dirty="0">
                <a:solidFill>
                  <a:schemeClr val="accent4"/>
                </a:solidFill>
              </a:rPr>
              <a:t>Fundamentals of Active Directory</a:t>
            </a:r>
            <a:endParaRPr lang="en-US" sz="4000" dirty="0">
              <a:solidFill>
                <a:schemeClr val="accent4"/>
              </a:solidFill>
            </a:endParaRPr>
          </a:p>
        </p:txBody>
      </p:sp>
      <p:sp>
        <p:nvSpPr>
          <p:cNvPr id="52" name="TextBox 51">
            <a:extLst>
              <a:ext uri="{FF2B5EF4-FFF2-40B4-BE49-F238E27FC236}">
                <a16:creationId xmlns:a16="http://schemas.microsoft.com/office/drawing/2014/main" id="{FE907A48-065E-A30C-A64A-D42A236A447E}"/>
              </a:ext>
            </a:extLst>
          </p:cNvPr>
          <p:cNvSpPr txBox="1"/>
          <p:nvPr/>
        </p:nvSpPr>
        <p:spPr>
          <a:xfrm>
            <a:off x="8038902" y="4401207"/>
            <a:ext cx="5567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9008B"/>
                </a:solidFill>
                <a:effectLst/>
                <a:uLnTx/>
                <a:uFillTx/>
                <a:latin typeface="Calibri" panose="020F0502020204030204"/>
                <a:ea typeface="+mn-ea"/>
                <a:cs typeface="+mn-cs"/>
              </a:rPr>
              <a:t>DSP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9008B"/>
                </a:solidFill>
                <a:effectLst/>
                <a:uLnTx/>
                <a:uFillTx/>
                <a:latin typeface="Calibri" panose="020F0502020204030204"/>
                <a:ea typeface="+mn-ea"/>
                <a:cs typeface="+mn-cs"/>
              </a:rPr>
              <a:t>agent</a:t>
            </a:r>
          </a:p>
        </p:txBody>
      </p:sp>
      <p:sp>
        <p:nvSpPr>
          <p:cNvPr id="3" name="Isosceles Triangle 6">
            <a:extLst>
              <a:ext uri="{FF2B5EF4-FFF2-40B4-BE49-F238E27FC236}">
                <a16:creationId xmlns:a16="http://schemas.microsoft.com/office/drawing/2014/main" id="{5EB316EF-4871-B5EA-6DF1-A7D1453E7BC1}"/>
              </a:ext>
            </a:extLst>
          </p:cNvPr>
          <p:cNvSpPr/>
          <p:nvPr/>
        </p:nvSpPr>
        <p:spPr>
          <a:xfrm>
            <a:off x="1556240" y="1508814"/>
            <a:ext cx="772750" cy="5379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Isosceles Triangle 10">
            <a:extLst>
              <a:ext uri="{FF2B5EF4-FFF2-40B4-BE49-F238E27FC236}">
                <a16:creationId xmlns:a16="http://schemas.microsoft.com/office/drawing/2014/main" id="{96CBE180-DECF-98CA-CF5D-83A4FB196F10}"/>
              </a:ext>
            </a:extLst>
          </p:cNvPr>
          <p:cNvSpPr/>
          <p:nvPr/>
        </p:nvSpPr>
        <p:spPr>
          <a:xfrm>
            <a:off x="982910" y="2444381"/>
            <a:ext cx="661150" cy="5379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 name="Isosceles Triangle 11">
            <a:extLst>
              <a:ext uri="{FF2B5EF4-FFF2-40B4-BE49-F238E27FC236}">
                <a16:creationId xmlns:a16="http://schemas.microsoft.com/office/drawing/2014/main" id="{0E26744C-E6F0-527D-7D41-CC8073AB2FAF}"/>
              </a:ext>
            </a:extLst>
          </p:cNvPr>
          <p:cNvSpPr/>
          <p:nvPr/>
        </p:nvSpPr>
        <p:spPr>
          <a:xfrm>
            <a:off x="2248536" y="2444337"/>
            <a:ext cx="661150" cy="5379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TextBox 14">
            <a:extLst>
              <a:ext uri="{FF2B5EF4-FFF2-40B4-BE49-F238E27FC236}">
                <a16:creationId xmlns:a16="http://schemas.microsoft.com/office/drawing/2014/main" id="{212B5097-CC3B-DA15-AFE3-DFE2206126FF}"/>
              </a:ext>
            </a:extLst>
          </p:cNvPr>
          <p:cNvSpPr txBox="1"/>
          <p:nvPr/>
        </p:nvSpPr>
        <p:spPr>
          <a:xfrm>
            <a:off x="1461874" y="2050193"/>
            <a:ext cx="989373" cy="261610"/>
          </a:xfrm>
          <a:prstGeom prst="rect">
            <a:avLst/>
          </a:prstGeom>
          <a:noFill/>
        </p:spPr>
        <p:txBody>
          <a:bodyPr wrap="none" rtlCol="0">
            <a:spAutoFit/>
          </a:bodyPr>
          <a:lstStyle>
            <a:defPPr>
              <a:defRPr lang="en-US"/>
            </a:defPPr>
            <a:lvl1pPr>
              <a:defRPr sz="1100">
                <a:solidFill>
                  <a:schemeClr val="bg1"/>
                </a:solidFill>
              </a:defRPr>
            </a:lvl1pPr>
          </a:lstStyle>
          <a:p>
            <a:r>
              <a:rPr lang="en-US" dirty="0" err="1"/>
              <a:t>company.com</a:t>
            </a:r>
            <a:endParaRPr lang="en-US" dirty="0"/>
          </a:p>
        </p:txBody>
      </p:sp>
      <p:sp>
        <p:nvSpPr>
          <p:cNvPr id="20" name="TextBox 19">
            <a:extLst>
              <a:ext uri="{FF2B5EF4-FFF2-40B4-BE49-F238E27FC236}">
                <a16:creationId xmlns:a16="http://schemas.microsoft.com/office/drawing/2014/main" id="{454A9E44-3C10-31F7-16AA-7E94419D300F}"/>
              </a:ext>
            </a:extLst>
          </p:cNvPr>
          <p:cNvSpPr txBox="1"/>
          <p:nvPr/>
        </p:nvSpPr>
        <p:spPr>
          <a:xfrm>
            <a:off x="766124" y="3014631"/>
            <a:ext cx="1217000" cy="261610"/>
          </a:xfrm>
          <a:prstGeom prst="rect">
            <a:avLst/>
          </a:prstGeom>
          <a:noFill/>
        </p:spPr>
        <p:txBody>
          <a:bodyPr wrap="none" rtlCol="0">
            <a:spAutoFit/>
          </a:bodyPr>
          <a:lstStyle/>
          <a:p>
            <a:r>
              <a:rPr lang="en-US" sz="1100" dirty="0" err="1">
                <a:solidFill>
                  <a:schemeClr val="bg1"/>
                </a:solidFill>
              </a:rPr>
              <a:t>sea.company.com</a:t>
            </a:r>
            <a:endParaRPr lang="en-US" sz="1100" dirty="0">
              <a:solidFill>
                <a:schemeClr val="bg1"/>
              </a:solidFill>
            </a:endParaRPr>
          </a:p>
        </p:txBody>
      </p:sp>
      <p:sp>
        <p:nvSpPr>
          <p:cNvPr id="21" name="TextBox 20">
            <a:extLst>
              <a:ext uri="{FF2B5EF4-FFF2-40B4-BE49-F238E27FC236}">
                <a16:creationId xmlns:a16="http://schemas.microsoft.com/office/drawing/2014/main" id="{C5A4C36E-4B1C-76FB-CF88-42001180D8DB}"/>
              </a:ext>
            </a:extLst>
          </p:cNvPr>
          <p:cNvSpPr txBox="1"/>
          <p:nvPr/>
        </p:nvSpPr>
        <p:spPr>
          <a:xfrm>
            <a:off x="2002475" y="3014631"/>
            <a:ext cx="1221809" cy="261610"/>
          </a:xfrm>
          <a:prstGeom prst="rect">
            <a:avLst/>
          </a:prstGeom>
          <a:noFill/>
        </p:spPr>
        <p:txBody>
          <a:bodyPr wrap="none" rtlCol="0">
            <a:spAutoFit/>
          </a:bodyPr>
          <a:lstStyle>
            <a:defPPr>
              <a:defRPr lang="en-US"/>
            </a:defPPr>
            <a:lvl1pPr>
              <a:defRPr sz="1100">
                <a:solidFill>
                  <a:schemeClr val="bg1"/>
                </a:solidFill>
              </a:defRPr>
            </a:lvl1pPr>
          </a:lstStyle>
          <a:p>
            <a:r>
              <a:rPr lang="en-US" dirty="0" err="1"/>
              <a:t>anz.company.com</a:t>
            </a:r>
            <a:endParaRPr lang="en-US" dirty="0"/>
          </a:p>
        </p:txBody>
      </p:sp>
      <p:sp>
        <p:nvSpPr>
          <p:cNvPr id="28" name="Right Brace 27">
            <a:extLst>
              <a:ext uri="{FF2B5EF4-FFF2-40B4-BE49-F238E27FC236}">
                <a16:creationId xmlns:a16="http://schemas.microsoft.com/office/drawing/2014/main" id="{C1EFD01A-9EB2-AA0E-BE6A-28A94D7812E0}"/>
              </a:ext>
            </a:extLst>
          </p:cNvPr>
          <p:cNvSpPr/>
          <p:nvPr/>
        </p:nvSpPr>
        <p:spPr>
          <a:xfrm>
            <a:off x="3438856" y="1434700"/>
            <a:ext cx="490235" cy="17196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9D00FD1F-18BD-62BA-A804-E2129666AD78}"/>
              </a:ext>
            </a:extLst>
          </p:cNvPr>
          <p:cNvSpPr txBox="1"/>
          <p:nvPr/>
        </p:nvSpPr>
        <p:spPr>
          <a:xfrm>
            <a:off x="3927836" y="2094012"/>
            <a:ext cx="765851" cy="369332"/>
          </a:xfrm>
          <a:prstGeom prst="rect">
            <a:avLst/>
          </a:prstGeom>
          <a:noFill/>
        </p:spPr>
        <p:txBody>
          <a:bodyPr wrap="none" rtlCol="0">
            <a:spAutoFit/>
          </a:bodyPr>
          <a:lstStyle/>
          <a:p>
            <a:r>
              <a:rPr lang="en-US">
                <a:solidFill>
                  <a:schemeClr val="bg1"/>
                </a:solidFill>
              </a:rPr>
              <a:t>Forest</a:t>
            </a:r>
          </a:p>
        </p:txBody>
      </p:sp>
      <p:sp>
        <p:nvSpPr>
          <p:cNvPr id="32" name="Text Placeholder 2">
            <a:extLst>
              <a:ext uri="{FF2B5EF4-FFF2-40B4-BE49-F238E27FC236}">
                <a16:creationId xmlns:a16="http://schemas.microsoft.com/office/drawing/2014/main" id="{38C129F4-EB2A-0BE0-4F4D-40A12A009AE5}"/>
              </a:ext>
            </a:extLst>
          </p:cNvPr>
          <p:cNvSpPr txBox="1">
            <a:spLocks/>
          </p:cNvSpPr>
          <p:nvPr/>
        </p:nvSpPr>
        <p:spPr>
          <a:xfrm>
            <a:off x="375181" y="3469542"/>
            <a:ext cx="4919785" cy="3059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4"/>
                </a:solidFill>
                <a:latin typeface="+mj-lt"/>
              </a:rPr>
              <a:t>Forest</a:t>
            </a:r>
          </a:p>
          <a:p>
            <a:pPr lvl="1"/>
            <a:r>
              <a:rPr lang="en-US" sz="1800" dirty="0">
                <a:solidFill>
                  <a:schemeClr val="bg1"/>
                </a:solidFill>
                <a:latin typeface="+mj-lt"/>
              </a:rPr>
              <a:t>The AD security boundary</a:t>
            </a:r>
          </a:p>
          <a:p>
            <a:pPr lvl="1"/>
            <a:r>
              <a:rPr lang="en-US" sz="1800" dirty="0">
                <a:solidFill>
                  <a:schemeClr val="bg1"/>
                </a:solidFill>
                <a:latin typeface="+mj-lt"/>
              </a:rPr>
              <a:t>You may have one or multiple forests</a:t>
            </a:r>
          </a:p>
          <a:p>
            <a:pPr marL="0" indent="0">
              <a:buNone/>
            </a:pPr>
            <a:r>
              <a:rPr lang="en-US" sz="2000" b="1" dirty="0">
                <a:solidFill>
                  <a:schemeClr val="accent4"/>
                </a:solidFill>
                <a:latin typeface="+mj-lt"/>
              </a:rPr>
              <a:t>Domain</a:t>
            </a:r>
          </a:p>
          <a:p>
            <a:pPr lvl="1"/>
            <a:r>
              <a:rPr lang="en-US" sz="1800" dirty="0">
                <a:solidFill>
                  <a:schemeClr val="bg1"/>
                </a:solidFill>
                <a:latin typeface="+mj-lt"/>
              </a:rPr>
              <a:t>An administrative boundary within a forest</a:t>
            </a:r>
          </a:p>
          <a:p>
            <a:pPr lvl="1"/>
            <a:r>
              <a:rPr lang="en-US" sz="1800" dirty="0">
                <a:solidFill>
                  <a:schemeClr val="bg1"/>
                </a:solidFill>
                <a:latin typeface="+mj-lt"/>
              </a:rPr>
              <a:t>A forest can have one, or many domains</a:t>
            </a:r>
          </a:p>
          <a:p>
            <a:pPr marL="0" indent="0">
              <a:buNone/>
            </a:pPr>
            <a:r>
              <a:rPr lang="en-US" sz="2000" b="1" dirty="0">
                <a:solidFill>
                  <a:schemeClr val="accent4"/>
                </a:solidFill>
                <a:latin typeface="+mj-lt"/>
              </a:rPr>
              <a:t>Domain Controller</a:t>
            </a:r>
          </a:p>
          <a:p>
            <a:pPr lvl="1"/>
            <a:r>
              <a:rPr lang="en-US" sz="1800" dirty="0">
                <a:solidFill>
                  <a:schemeClr val="bg1"/>
                </a:solidFill>
                <a:latin typeface="+mj-lt"/>
              </a:rPr>
              <a:t>The Windows server that holds the AD role</a:t>
            </a:r>
          </a:p>
          <a:p>
            <a:pPr lvl="1"/>
            <a:r>
              <a:rPr lang="en-US" sz="1800" dirty="0">
                <a:solidFill>
                  <a:schemeClr val="bg1"/>
                </a:solidFill>
                <a:latin typeface="+mj-lt"/>
              </a:rPr>
              <a:t>Could be a few, or </a:t>
            </a:r>
            <a:r>
              <a:rPr lang="en-US" sz="1800" dirty="0" err="1">
                <a:solidFill>
                  <a:schemeClr val="bg1"/>
                </a:solidFill>
                <a:latin typeface="+mj-lt"/>
              </a:rPr>
              <a:t>hudreds</a:t>
            </a:r>
            <a:endParaRPr lang="en-US" sz="1800" dirty="0">
              <a:solidFill>
                <a:schemeClr val="bg1"/>
              </a:solidFill>
              <a:latin typeface="+mj-lt"/>
            </a:endParaRPr>
          </a:p>
        </p:txBody>
      </p:sp>
      <p:sp>
        <p:nvSpPr>
          <p:cNvPr id="33" name="TextBox 32">
            <a:extLst>
              <a:ext uri="{FF2B5EF4-FFF2-40B4-BE49-F238E27FC236}">
                <a16:creationId xmlns:a16="http://schemas.microsoft.com/office/drawing/2014/main" id="{7D4DA1E1-4D33-B261-D079-2F7C9A147783}"/>
              </a:ext>
            </a:extLst>
          </p:cNvPr>
          <p:cNvSpPr txBox="1"/>
          <p:nvPr/>
        </p:nvSpPr>
        <p:spPr>
          <a:xfrm rot="2218365">
            <a:off x="8838493" y="3061060"/>
            <a:ext cx="1735347" cy="338554"/>
          </a:xfrm>
          <a:prstGeom prst="rect">
            <a:avLst/>
          </a:prstGeom>
          <a:noFill/>
        </p:spPr>
        <p:txBody>
          <a:bodyPr wrap="none" rtlCol="0">
            <a:spAutoFit/>
          </a:bodyPr>
          <a:lstStyle/>
          <a:p>
            <a:r>
              <a:rPr lang="en-US" sz="1600" dirty="0">
                <a:solidFill>
                  <a:srgbClr val="FFFF00"/>
                </a:solidFill>
              </a:rPr>
              <a:t>Replication stream</a:t>
            </a:r>
          </a:p>
        </p:txBody>
      </p:sp>
      <p:cxnSp>
        <p:nvCxnSpPr>
          <p:cNvPr id="42" name="Straight Connector 41">
            <a:extLst>
              <a:ext uri="{FF2B5EF4-FFF2-40B4-BE49-F238E27FC236}">
                <a16:creationId xmlns:a16="http://schemas.microsoft.com/office/drawing/2014/main" id="{1A0ADDA1-5B0B-7FD2-6566-D7418ECED109}"/>
              </a:ext>
            </a:extLst>
          </p:cNvPr>
          <p:cNvCxnSpPr>
            <a:stCxn id="5" idx="0"/>
            <a:endCxn id="3" idx="2"/>
          </p:cNvCxnSpPr>
          <p:nvPr/>
        </p:nvCxnSpPr>
        <p:spPr>
          <a:xfrm flipV="1">
            <a:off x="1313485" y="2046718"/>
            <a:ext cx="242755" cy="397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082541A-8C2A-4185-8712-3950ADF02A6E}"/>
              </a:ext>
            </a:extLst>
          </p:cNvPr>
          <p:cNvCxnSpPr>
            <a:cxnSpLocks/>
          </p:cNvCxnSpPr>
          <p:nvPr/>
        </p:nvCxnSpPr>
        <p:spPr>
          <a:xfrm>
            <a:off x="2325561" y="2058877"/>
            <a:ext cx="253550" cy="363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F01D27-8AE4-A916-EA6B-2146F67FEF75}"/>
              </a:ext>
            </a:extLst>
          </p:cNvPr>
          <p:cNvCxnSpPr>
            <a:cxnSpLocks/>
            <a:stCxn id="5" idx="4"/>
            <a:endCxn id="10" idx="2"/>
          </p:cNvCxnSpPr>
          <p:nvPr/>
        </p:nvCxnSpPr>
        <p:spPr>
          <a:xfrm flipV="1">
            <a:off x="1644060" y="2982241"/>
            <a:ext cx="604476" cy="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5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81" y="424871"/>
            <a:ext cx="10515600" cy="537904"/>
          </a:xfrm>
        </p:spPr>
        <p:txBody>
          <a:bodyPr/>
          <a:lstStyle/>
          <a:p>
            <a:r>
              <a:rPr lang="en-US" sz="3200" dirty="0">
                <a:solidFill>
                  <a:schemeClr val="accent4"/>
                </a:solidFill>
              </a:rPr>
              <a:t>Hybrid Identity: On Prem AD &amp; Azure AD</a:t>
            </a:r>
          </a:p>
        </p:txBody>
      </p:sp>
      <p:grpSp>
        <p:nvGrpSpPr>
          <p:cNvPr id="21" name="Group 20"/>
          <p:cNvGrpSpPr/>
          <p:nvPr/>
        </p:nvGrpSpPr>
        <p:grpSpPr>
          <a:xfrm>
            <a:off x="5426140" y="1468497"/>
            <a:ext cx="1719034" cy="2010676"/>
            <a:chOff x="7248074" y="2371358"/>
            <a:chExt cx="1754002" cy="2282579"/>
          </a:xfrm>
          <a:solidFill>
            <a:srgbClr val="0070C0"/>
          </a:solidFill>
        </p:grpSpPr>
        <p:sp>
          <p:nvSpPr>
            <p:cNvPr id="22" name="Rectangle 21"/>
            <p:cNvSpPr/>
            <p:nvPr/>
          </p:nvSpPr>
          <p:spPr bwMode="auto">
            <a:xfrm>
              <a:off x="7248074" y="2371358"/>
              <a:ext cx="1754002" cy="228257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25" tIns="179225" rIns="0" bIns="45704"/>
            <a:lstStyle/>
            <a:p>
              <a:pPr marL="0" marR="0" lvl="0" indent="0" algn="l" defTabSz="913665"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FFFFFF"/>
                  </a:solidFill>
                  <a:effectLst/>
                  <a:uLnTx/>
                  <a:uFillTx/>
                  <a:latin typeface="Segoe UI Light"/>
                  <a:ea typeface="+mn-ea"/>
                  <a:cs typeface="+mn-cs"/>
                </a:rPr>
                <a:t>Single</a:t>
              </a:r>
              <a:br>
                <a:rPr kumimoji="0" lang="en-US" sz="1961" b="0" i="0" u="none" strike="noStrike" kern="1200" cap="none" spc="0" normalizeH="0" baseline="0" noProof="0" dirty="0">
                  <a:ln>
                    <a:noFill/>
                  </a:ln>
                  <a:solidFill>
                    <a:srgbClr val="FFFFFF"/>
                  </a:solidFill>
                  <a:effectLst/>
                  <a:uLnTx/>
                  <a:uFillTx/>
                  <a:latin typeface="Segoe UI Light"/>
                  <a:ea typeface="+mn-ea"/>
                  <a:cs typeface="+mn-cs"/>
                </a:rPr>
              </a:br>
              <a:r>
                <a:rPr kumimoji="0" lang="en-US" sz="1961" b="0" i="0" u="none" strike="noStrike" kern="1200" cap="none" spc="0" normalizeH="0" baseline="0" noProof="0" dirty="0">
                  <a:ln>
                    <a:noFill/>
                  </a:ln>
                  <a:solidFill>
                    <a:srgbClr val="FFFFFF"/>
                  </a:solidFill>
                  <a:effectLst/>
                  <a:uLnTx/>
                  <a:uFillTx/>
                  <a:latin typeface="Segoe UI Light"/>
                  <a:ea typeface="+mn-ea"/>
                  <a:cs typeface="+mn-cs"/>
                </a:rPr>
                <a:t>sign on</a:t>
              </a:r>
            </a:p>
          </p:txBody>
        </p:sp>
        <p:grpSp>
          <p:nvGrpSpPr>
            <p:cNvPr id="23" name="Group 22"/>
            <p:cNvGrpSpPr/>
            <p:nvPr/>
          </p:nvGrpSpPr>
          <p:grpSpPr>
            <a:xfrm>
              <a:off x="7538812" y="3428597"/>
              <a:ext cx="1175422" cy="577871"/>
              <a:chOff x="2870280" y="4093972"/>
              <a:chExt cx="1070118" cy="481210"/>
            </a:xfrm>
            <a:grpFill/>
          </p:grpSpPr>
          <p:sp>
            <p:nvSpPr>
              <p:cNvPr id="24" name="Rectangle 23"/>
              <p:cNvSpPr/>
              <p:nvPr/>
            </p:nvSpPr>
            <p:spPr bwMode="auto">
              <a:xfrm>
                <a:off x="2870280" y="4093972"/>
                <a:ext cx="1070116" cy="199074"/>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l" defTabSz="913751"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5" name="Rectangle 24"/>
              <p:cNvSpPr/>
              <p:nvPr/>
            </p:nvSpPr>
            <p:spPr bwMode="auto">
              <a:xfrm>
                <a:off x="2884281" y="4395702"/>
                <a:ext cx="1056117" cy="17948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370" b="0" i="0" u="none" strike="noStrike" kern="1200" cap="none" spc="0" normalizeH="0" baseline="0" noProof="0" dirty="0">
                    <a:ln>
                      <a:noFill/>
                    </a:ln>
                    <a:solidFill>
                      <a:srgbClr val="FFFFFF"/>
                    </a:solidFill>
                    <a:effectLst/>
                    <a:uLnTx/>
                    <a:uFillTx/>
                    <a:latin typeface="Segoe UI"/>
                    <a:ea typeface="+mn-ea"/>
                    <a:cs typeface="+mn-cs"/>
                  </a:rPr>
                  <a:t> </a:t>
                </a:r>
                <a:r>
                  <a:rPr kumimoji="0" lang="en-US" sz="1370" b="0" i="0" u="none" strike="noStrike" kern="1200" cap="none" spc="0" normalizeH="0" baseline="0" noProof="0" dirty="0">
                    <a:ln>
                      <a:noFill/>
                    </a:ln>
                    <a:solidFill>
                      <a:srgbClr val="121326"/>
                    </a:solidFill>
                    <a:effectLst/>
                    <a:uLnTx/>
                    <a:uFillTx/>
                    <a:latin typeface="Segoe UI"/>
                    <a:ea typeface="+mn-ea"/>
                    <a:cs typeface="+mn-cs"/>
                  </a:rPr>
                  <a:t>•••••••••••</a:t>
                </a:r>
              </a:p>
            </p:txBody>
          </p:sp>
          <p:sp>
            <p:nvSpPr>
              <p:cNvPr id="26" name="Rectangle 25"/>
              <p:cNvSpPr/>
              <p:nvPr/>
            </p:nvSpPr>
            <p:spPr bwMode="auto">
              <a:xfrm>
                <a:off x="2870280" y="4112070"/>
                <a:ext cx="1070117" cy="19907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89604" marR="0" lvl="0" indent="0" algn="l" defTabSz="913751" rtl="0" eaLnBrk="1" fontAlgn="base" latinLnBrk="0" hangingPunct="1">
                  <a:lnSpc>
                    <a:spcPct val="100000"/>
                  </a:lnSpc>
                  <a:spcBef>
                    <a:spcPct val="0"/>
                  </a:spcBef>
                  <a:spcAft>
                    <a:spcPct val="0"/>
                  </a:spcAft>
                  <a:buClrTx/>
                  <a:buSzTx/>
                  <a:buFontTx/>
                  <a:buNone/>
                  <a:tabLst/>
                  <a:defRPr/>
                </a:pPr>
                <a:r>
                  <a:rPr kumimoji="0" lang="en-US" sz="980" b="0" i="0" u="none" strike="noStrike" kern="1200" cap="none" spc="0" normalizeH="0" baseline="0" noProof="0" dirty="0">
                    <a:ln>
                      <a:noFill/>
                    </a:ln>
                    <a:solidFill>
                      <a:srgbClr val="121326"/>
                    </a:solidFill>
                    <a:effectLst/>
                    <a:uLnTx/>
                    <a:uFillTx/>
                    <a:latin typeface="Segoe UI"/>
                    <a:ea typeface="+mn-ea"/>
                    <a:cs typeface="+mn-cs"/>
                  </a:rPr>
                  <a:t>Username</a:t>
                </a:r>
              </a:p>
            </p:txBody>
          </p:sp>
        </p:grpSp>
      </p:grpSp>
      <p:grpSp>
        <p:nvGrpSpPr>
          <p:cNvPr id="27" name="Group 26"/>
          <p:cNvGrpSpPr/>
          <p:nvPr/>
        </p:nvGrpSpPr>
        <p:grpSpPr>
          <a:xfrm>
            <a:off x="9517938" y="1490610"/>
            <a:ext cx="2266935" cy="1565143"/>
            <a:chOff x="9521740" y="1887437"/>
            <a:chExt cx="2313049" cy="1596982"/>
          </a:xfrm>
        </p:grpSpPr>
        <p:grpSp>
          <p:nvGrpSpPr>
            <p:cNvPr id="28" name="Group 27"/>
            <p:cNvGrpSpPr/>
            <p:nvPr/>
          </p:nvGrpSpPr>
          <p:grpSpPr>
            <a:xfrm>
              <a:off x="9521740" y="3041569"/>
              <a:ext cx="652316" cy="406529"/>
              <a:chOff x="5556947" y="2637514"/>
              <a:chExt cx="869608" cy="541945"/>
            </a:xfrm>
          </p:grpSpPr>
          <p:grpSp>
            <p:nvGrpSpPr>
              <p:cNvPr id="76" name="Group 115"/>
              <p:cNvGrpSpPr>
                <a:grpSpLocks/>
              </p:cNvGrpSpPr>
              <p:nvPr/>
            </p:nvGrpSpPr>
            <p:grpSpPr bwMode="auto">
              <a:xfrm>
                <a:off x="5556947" y="2637514"/>
                <a:ext cx="869608" cy="541945"/>
                <a:chOff x="5437366" y="1237061"/>
                <a:chExt cx="4432300" cy="2764080"/>
              </a:xfrm>
            </p:grpSpPr>
            <p:sp>
              <p:nvSpPr>
                <p:cNvPr id="78" name="Rectangle 77"/>
                <p:cNvSpPr/>
                <p:nvPr/>
              </p:nvSpPr>
              <p:spPr bwMode="auto">
                <a:xfrm>
                  <a:off x="5437366" y="1237061"/>
                  <a:ext cx="4432300" cy="338459"/>
                </a:xfrm>
                <a:prstGeom prst="rect">
                  <a:avLst/>
                </a:prstGeom>
                <a:solidFill>
                  <a:schemeClr val="bg1">
                    <a:lumMod val="7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79" name="Oval 78"/>
                <p:cNvSpPr/>
                <p:nvPr/>
              </p:nvSpPr>
              <p:spPr bwMode="auto">
                <a:xfrm>
                  <a:off x="5552459" y="1302872"/>
                  <a:ext cx="321795" cy="322005"/>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80" name="Rectangle 79"/>
                <p:cNvSpPr/>
                <p:nvPr/>
              </p:nvSpPr>
              <p:spPr bwMode="auto">
                <a:xfrm>
                  <a:off x="5437366" y="1575520"/>
                  <a:ext cx="4432300" cy="2425621"/>
                </a:xfrm>
                <a:prstGeom prst="rect">
                  <a:avLst/>
                </a:prstGeom>
                <a:solidFill>
                  <a:schemeClr val="bg1">
                    <a:lumMod val="9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81" name="Oval 80"/>
                <p:cNvSpPr/>
                <p:nvPr/>
              </p:nvSpPr>
              <p:spPr bwMode="auto">
                <a:xfrm>
                  <a:off x="5904789" y="1349881"/>
                  <a:ext cx="213747" cy="211537"/>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7"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7233"/>
              </a:solidFill>
              <a:ln w="3175">
                <a:solidFill>
                  <a:schemeClr val="tx1"/>
                </a:solidFill>
              </a:ln>
            </p:spPr>
            <p:txBody>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29" name="Group 28"/>
            <p:cNvGrpSpPr/>
            <p:nvPr/>
          </p:nvGrpSpPr>
          <p:grpSpPr>
            <a:xfrm>
              <a:off x="9871859" y="1887437"/>
              <a:ext cx="652316" cy="406529"/>
              <a:chOff x="5556947" y="2637514"/>
              <a:chExt cx="869608" cy="541945"/>
            </a:xfrm>
          </p:grpSpPr>
          <p:grpSp>
            <p:nvGrpSpPr>
              <p:cNvPr id="70" name="Group 115"/>
              <p:cNvGrpSpPr>
                <a:grpSpLocks/>
              </p:cNvGrpSpPr>
              <p:nvPr/>
            </p:nvGrpSpPr>
            <p:grpSpPr bwMode="auto">
              <a:xfrm>
                <a:off x="5556947" y="2637514"/>
                <a:ext cx="869608" cy="541945"/>
                <a:chOff x="5437366" y="1237061"/>
                <a:chExt cx="4432300" cy="2764080"/>
              </a:xfrm>
            </p:grpSpPr>
            <p:sp>
              <p:nvSpPr>
                <p:cNvPr id="72" name="Rectangle 71"/>
                <p:cNvSpPr/>
                <p:nvPr/>
              </p:nvSpPr>
              <p:spPr bwMode="auto">
                <a:xfrm>
                  <a:off x="5437366" y="1237061"/>
                  <a:ext cx="4432300" cy="338459"/>
                </a:xfrm>
                <a:prstGeom prst="rect">
                  <a:avLst/>
                </a:prstGeom>
                <a:solidFill>
                  <a:schemeClr val="bg1">
                    <a:lumMod val="7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73" name="Oval 72"/>
                <p:cNvSpPr/>
                <p:nvPr/>
              </p:nvSpPr>
              <p:spPr bwMode="auto">
                <a:xfrm>
                  <a:off x="5552459" y="1302872"/>
                  <a:ext cx="321795" cy="322005"/>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74" name="Rectangle 73"/>
                <p:cNvSpPr/>
                <p:nvPr/>
              </p:nvSpPr>
              <p:spPr bwMode="auto">
                <a:xfrm>
                  <a:off x="5437366" y="1575520"/>
                  <a:ext cx="4432300" cy="2425621"/>
                </a:xfrm>
                <a:prstGeom prst="rect">
                  <a:avLst/>
                </a:prstGeom>
                <a:solidFill>
                  <a:schemeClr val="bg1">
                    <a:lumMod val="9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75" name="Oval 74"/>
                <p:cNvSpPr/>
                <p:nvPr/>
              </p:nvSpPr>
              <p:spPr bwMode="auto">
                <a:xfrm>
                  <a:off x="5904789" y="1349881"/>
                  <a:ext cx="213747" cy="211537"/>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1"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442359"/>
              </a:solidFill>
              <a:ln w="3175">
                <a:solidFill>
                  <a:schemeClr val="tx1"/>
                </a:solidFill>
              </a:ln>
            </p:spPr>
            <p:txBody>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0" name="Group 29"/>
            <p:cNvGrpSpPr/>
            <p:nvPr/>
          </p:nvGrpSpPr>
          <p:grpSpPr>
            <a:xfrm>
              <a:off x="11182473" y="2625955"/>
              <a:ext cx="652316" cy="406529"/>
              <a:chOff x="5556947" y="2637514"/>
              <a:chExt cx="869608" cy="541945"/>
            </a:xfrm>
          </p:grpSpPr>
          <p:grpSp>
            <p:nvGrpSpPr>
              <p:cNvPr id="64" name="Group 115"/>
              <p:cNvGrpSpPr>
                <a:grpSpLocks/>
              </p:cNvGrpSpPr>
              <p:nvPr/>
            </p:nvGrpSpPr>
            <p:grpSpPr bwMode="auto">
              <a:xfrm>
                <a:off x="5556947" y="2637514"/>
                <a:ext cx="869608" cy="541945"/>
                <a:chOff x="5437366" y="1237061"/>
                <a:chExt cx="4432300" cy="2764080"/>
              </a:xfrm>
            </p:grpSpPr>
            <p:sp>
              <p:nvSpPr>
                <p:cNvPr id="66" name="Rectangle 65"/>
                <p:cNvSpPr/>
                <p:nvPr/>
              </p:nvSpPr>
              <p:spPr bwMode="auto">
                <a:xfrm>
                  <a:off x="5437366" y="1237061"/>
                  <a:ext cx="4432300" cy="338459"/>
                </a:xfrm>
                <a:prstGeom prst="rect">
                  <a:avLst/>
                </a:prstGeom>
                <a:solidFill>
                  <a:schemeClr val="bg1">
                    <a:lumMod val="7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67" name="Oval 66"/>
                <p:cNvSpPr/>
                <p:nvPr/>
              </p:nvSpPr>
              <p:spPr bwMode="auto">
                <a:xfrm>
                  <a:off x="5552459" y="1302872"/>
                  <a:ext cx="321795" cy="322005"/>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68" name="Rectangle 67"/>
                <p:cNvSpPr/>
                <p:nvPr/>
              </p:nvSpPr>
              <p:spPr bwMode="auto">
                <a:xfrm>
                  <a:off x="5437366" y="1575520"/>
                  <a:ext cx="4432300" cy="2425621"/>
                </a:xfrm>
                <a:prstGeom prst="rect">
                  <a:avLst/>
                </a:prstGeom>
                <a:solidFill>
                  <a:schemeClr val="bg1">
                    <a:lumMod val="9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sp>
              <p:nvSpPr>
                <p:cNvPr id="69" name="Oval 68"/>
                <p:cNvSpPr/>
                <p:nvPr/>
              </p:nvSpPr>
              <p:spPr bwMode="auto">
                <a:xfrm>
                  <a:off x="5904789" y="1349881"/>
                  <a:ext cx="213747" cy="211537"/>
                </a:xfrm>
                <a:prstGeom prst="ellipse">
                  <a:avLst/>
                </a:prstGeom>
                <a:solidFill>
                  <a:schemeClr val="bg1">
                    <a:lumMod val="65000"/>
                  </a:schemeClr>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a:ea typeface="+mn-ea"/>
                    <a:cs typeface="+mn-cs"/>
                  </a:endParaRPr>
                </a:p>
              </p:txBody>
            </p:sp>
          </p:grpSp>
          <p:sp>
            <p:nvSpPr>
              <p:cNvPr id="65"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w="3175">
                <a:solidFill>
                  <a:schemeClr val="tx1"/>
                </a:solidFill>
              </a:ln>
            </p:spPr>
            <p:txBody>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1" name="Group 30"/>
            <p:cNvGrpSpPr/>
            <p:nvPr/>
          </p:nvGrpSpPr>
          <p:grpSpPr>
            <a:xfrm>
              <a:off x="9673563" y="1960089"/>
              <a:ext cx="1746600" cy="1524330"/>
              <a:chOff x="9673563" y="1960089"/>
              <a:chExt cx="1746600" cy="1524330"/>
            </a:xfrm>
          </p:grpSpPr>
          <p:grpSp>
            <p:nvGrpSpPr>
              <p:cNvPr id="32" name="Group 31"/>
              <p:cNvGrpSpPr/>
              <p:nvPr/>
            </p:nvGrpSpPr>
            <p:grpSpPr>
              <a:xfrm>
                <a:off x="10137646" y="2215552"/>
                <a:ext cx="420672" cy="419860"/>
                <a:chOff x="12908129" y="6174892"/>
                <a:chExt cx="456988" cy="456106"/>
              </a:xfrm>
            </p:grpSpPr>
            <p:sp>
              <p:nvSpPr>
                <p:cNvPr id="60" name="Oval 12"/>
                <p:cNvSpPr>
                  <a:spLocks noChangeArrowheads="1"/>
                </p:cNvSpPr>
                <p:nvPr/>
              </p:nvSpPr>
              <p:spPr bwMode="auto">
                <a:xfrm>
                  <a:off x="12908129" y="6174892"/>
                  <a:ext cx="456988" cy="456106"/>
                </a:xfrm>
                <a:prstGeom prst="ellipse">
                  <a:avLst/>
                </a:prstGeom>
                <a:solidFill>
                  <a:srgbClr val="00B294">
                    <a:alpha val="85000"/>
                  </a:srgbClr>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61"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62"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63"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3" name="Group 32"/>
              <p:cNvGrpSpPr/>
              <p:nvPr/>
            </p:nvGrpSpPr>
            <p:grpSpPr>
              <a:xfrm>
                <a:off x="10821785" y="2860779"/>
                <a:ext cx="511793" cy="510805"/>
                <a:chOff x="12997613" y="6264976"/>
                <a:chExt cx="456988" cy="456106"/>
              </a:xfrm>
            </p:grpSpPr>
            <p:sp>
              <p:nvSpPr>
                <p:cNvPr id="56" name="Oval 12"/>
                <p:cNvSpPr>
                  <a:spLocks noChangeArrowheads="1"/>
                </p:cNvSpPr>
                <p:nvPr/>
              </p:nvSpPr>
              <p:spPr bwMode="auto">
                <a:xfrm>
                  <a:off x="12997613" y="6264976"/>
                  <a:ext cx="456988" cy="456106"/>
                </a:xfrm>
                <a:prstGeom prst="ellipse">
                  <a:avLst/>
                </a:prstGeom>
                <a:solidFill>
                  <a:srgbClr val="00B294">
                    <a:alpha val="85000"/>
                  </a:srgbClr>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7"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8"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9"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4" name="Group 33"/>
              <p:cNvGrpSpPr/>
              <p:nvPr/>
            </p:nvGrpSpPr>
            <p:grpSpPr>
              <a:xfrm>
                <a:off x="10454633" y="2215550"/>
                <a:ext cx="660034" cy="660031"/>
                <a:chOff x="13614635" y="6174652"/>
                <a:chExt cx="456987" cy="456987"/>
              </a:xfrm>
            </p:grpSpPr>
            <p:sp>
              <p:nvSpPr>
                <p:cNvPr id="51" name="Oval 7"/>
                <p:cNvSpPr>
                  <a:spLocks noChangeArrowheads="1"/>
                </p:cNvSpPr>
                <p:nvPr/>
              </p:nvSpPr>
              <p:spPr bwMode="auto">
                <a:xfrm>
                  <a:off x="13614635" y="6174652"/>
                  <a:ext cx="456987" cy="456987"/>
                </a:xfrm>
                <a:prstGeom prst="ellipse">
                  <a:avLst/>
                </a:prstGeom>
                <a:solidFill>
                  <a:srgbClr val="FFB900">
                    <a:alpha val="85000"/>
                  </a:srgbClr>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2"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3"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w="317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4"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5"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5" name="Group 7"/>
              <p:cNvGrpSpPr>
                <a:grpSpLocks/>
              </p:cNvGrpSpPr>
              <p:nvPr/>
            </p:nvGrpSpPr>
            <p:grpSpPr bwMode="auto">
              <a:xfrm>
                <a:off x="10909926" y="1960089"/>
                <a:ext cx="510237" cy="510236"/>
                <a:chOff x="5874461" y="2477826"/>
                <a:chExt cx="1304514" cy="1314071"/>
              </a:xfrm>
            </p:grpSpPr>
            <p:sp>
              <p:nvSpPr>
                <p:cNvPr id="47" name="Freeform 16"/>
                <p:cNvSpPr>
                  <a:spLocks/>
                </p:cNvSpPr>
                <p:nvPr/>
              </p:nvSpPr>
              <p:spPr bwMode="auto">
                <a:xfrm>
                  <a:off x="5874461" y="2477826"/>
                  <a:ext cx="1304514" cy="1314071"/>
                </a:xfrm>
                <a:prstGeom prst="ellipse">
                  <a:avLst/>
                </a:prstGeom>
                <a:solidFill>
                  <a:srgbClr val="5364BE"/>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5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6" name="Group 7"/>
              <p:cNvGrpSpPr>
                <a:grpSpLocks/>
              </p:cNvGrpSpPr>
              <p:nvPr/>
            </p:nvGrpSpPr>
            <p:grpSpPr bwMode="auto">
              <a:xfrm>
                <a:off x="10119925" y="2912835"/>
                <a:ext cx="571586" cy="571584"/>
                <a:chOff x="5874461" y="2477826"/>
                <a:chExt cx="1304514" cy="1314071"/>
              </a:xfrm>
            </p:grpSpPr>
            <p:sp>
              <p:nvSpPr>
                <p:cNvPr id="43" name="Freeform 16"/>
                <p:cNvSpPr>
                  <a:spLocks/>
                </p:cNvSpPr>
                <p:nvPr/>
              </p:nvSpPr>
              <p:spPr bwMode="auto">
                <a:xfrm>
                  <a:off x="5874461" y="2477826"/>
                  <a:ext cx="1304514" cy="1314071"/>
                </a:xfrm>
                <a:prstGeom prst="ellipse">
                  <a:avLst/>
                </a:prstGeom>
                <a:solidFill>
                  <a:srgbClr val="5364BE"/>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4"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5"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6"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37" name="Group 36"/>
              <p:cNvGrpSpPr/>
              <p:nvPr/>
            </p:nvGrpSpPr>
            <p:grpSpPr>
              <a:xfrm>
                <a:off x="9673563" y="2526268"/>
                <a:ext cx="441321" cy="441319"/>
                <a:chOff x="13614635" y="6174652"/>
                <a:chExt cx="456987" cy="456987"/>
              </a:xfrm>
            </p:grpSpPr>
            <p:sp>
              <p:nvSpPr>
                <p:cNvPr id="38" name="Oval 7"/>
                <p:cNvSpPr>
                  <a:spLocks noChangeArrowheads="1"/>
                </p:cNvSpPr>
                <p:nvPr/>
              </p:nvSpPr>
              <p:spPr bwMode="auto">
                <a:xfrm>
                  <a:off x="13614635" y="6174652"/>
                  <a:ext cx="456987" cy="456987"/>
                </a:xfrm>
                <a:prstGeom prst="ellipse">
                  <a:avLst/>
                </a:prstGeom>
                <a:solidFill>
                  <a:srgbClr val="FFB900">
                    <a:alpha val="85000"/>
                  </a:srgbClr>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39"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0"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w="317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1"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42"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w="3175">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grpSp>
      <p:grpSp>
        <p:nvGrpSpPr>
          <p:cNvPr id="89" name="Group 88"/>
          <p:cNvGrpSpPr/>
          <p:nvPr/>
        </p:nvGrpSpPr>
        <p:grpSpPr>
          <a:xfrm>
            <a:off x="8877001" y="2852259"/>
            <a:ext cx="3018375" cy="2410380"/>
            <a:chOff x="8822412" y="4045446"/>
            <a:chExt cx="3079336" cy="2459062"/>
          </a:xfrm>
        </p:grpSpPr>
        <p:sp>
          <p:nvSpPr>
            <p:cNvPr id="90" name="Rectangle 89"/>
            <p:cNvSpPr/>
            <p:nvPr/>
          </p:nvSpPr>
          <p:spPr bwMode="auto">
            <a:xfrm>
              <a:off x="8822416" y="5921686"/>
              <a:ext cx="3026266" cy="58282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25" tIns="179225" rIns="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Light"/>
                  <a:ea typeface="+mn-ea"/>
                  <a:cs typeface="+mn-cs"/>
                </a:rPr>
                <a:t>Cloud</a:t>
              </a:r>
            </a:p>
          </p:txBody>
        </p:sp>
        <p:grpSp>
          <p:nvGrpSpPr>
            <p:cNvPr id="91" name="Group 90"/>
            <p:cNvGrpSpPr/>
            <p:nvPr/>
          </p:nvGrpSpPr>
          <p:grpSpPr>
            <a:xfrm>
              <a:off x="8822412" y="4045446"/>
              <a:ext cx="3079336" cy="1985188"/>
              <a:chOff x="9300956" y="3223358"/>
              <a:chExt cx="2946190" cy="1899351"/>
            </a:xfrm>
          </p:grpSpPr>
          <p:grpSp>
            <p:nvGrpSpPr>
              <p:cNvPr id="92" name="Group 91"/>
              <p:cNvGrpSpPr/>
              <p:nvPr/>
            </p:nvGrpSpPr>
            <p:grpSpPr>
              <a:xfrm>
                <a:off x="10788656" y="3223358"/>
                <a:ext cx="1458490" cy="980587"/>
                <a:chOff x="10628955" y="3238085"/>
                <a:chExt cx="1458490" cy="980587"/>
              </a:xfrm>
            </p:grpSpPr>
            <p:pic>
              <p:nvPicPr>
                <p:cNvPr id="102" name="Picture 10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8955" y="3238085"/>
                  <a:ext cx="1458490" cy="980587"/>
                </a:xfrm>
                <a:prstGeom prst="rect">
                  <a:avLst/>
                </a:prstGeom>
              </p:spPr>
            </p:pic>
            <p:sp>
              <p:nvSpPr>
                <p:cNvPr id="103" name="TextBox 102"/>
                <p:cNvSpPr txBox="1"/>
                <p:nvPr/>
              </p:nvSpPr>
              <p:spPr>
                <a:xfrm>
                  <a:off x="10691609" y="3647935"/>
                  <a:ext cx="1333920" cy="238581"/>
                </a:xfrm>
                <a:prstGeom prst="rect">
                  <a:avLst/>
                </a:prstGeom>
              </p:spPr>
              <p:txBody>
                <a:bodyPr wrap="square" lIns="0" tIns="0" rIns="0" bIns="0" rtlCol="0">
                  <a:spAutoFit/>
                </a:bodyPr>
                <a:lstStyle/>
                <a:p>
                  <a:pPr marL="0" marR="0" lvl="0" indent="0" algn="ctr" defTabSz="895747" rtl="0" eaLnBrk="1" fontAlgn="base" latinLnBrk="0" hangingPunct="1">
                    <a:lnSpc>
                      <a:spcPct val="90000"/>
                    </a:lnSpc>
                    <a:spcBef>
                      <a:spcPct val="0"/>
                    </a:spcBef>
                    <a:spcAft>
                      <a:spcPct val="0"/>
                    </a:spcAft>
                    <a:buClrTx/>
                    <a:buSzPct val="80000"/>
                    <a:buFontTx/>
                    <a:buNone/>
                    <a:tabLst/>
                    <a:defRPr/>
                  </a:pPr>
                  <a:r>
                    <a:rPr kumimoji="0" lang="en-US" sz="1765" b="0" i="0" u="none" strike="noStrike" kern="1200" cap="none" spc="0" normalizeH="0" baseline="0" noProof="0">
                      <a:ln>
                        <a:noFill/>
                      </a:ln>
                      <a:solidFill>
                        <a:srgbClr val="FFFFFF"/>
                      </a:solidFill>
                      <a:effectLst/>
                      <a:uLnTx/>
                      <a:uFillTx/>
                      <a:latin typeface="Segoe UI Light"/>
                      <a:ea typeface="ＭＳ Ｐゴシック" charset="0"/>
                      <a:cs typeface="Segoe UI Light"/>
                    </a:rPr>
                    <a:t>SaaS</a:t>
                  </a:r>
                </a:p>
              </p:txBody>
            </p:sp>
          </p:grpSp>
          <p:grpSp>
            <p:nvGrpSpPr>
              <p:cNvPr id="93" name="Group 92"/>
              <p:cNvGrpSpPr/>
              <p:nvPr/>
            </p:nvGrpSpPr>
            <p:grpSpPr>
              <a:xfrm>
                <a:off x="9418029" y="3373118"/>
                <a:ext cx="1641567" cy="1112793"/>
                <a:chOff x="9408112" y="3317093"/>
                <a:chExt cx="1292341" cy="876058"/>
              </a:xfrm>
            </p:grpSpPr>
            <p:pic>
              <p:nvPicPr>
                <p:cNvPr id="100" name="Picture 9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8112" y="3317093"/>
                  <a:ext cx="1292341" cy="876058"/>
                </a:xfrm>
                <a:prstGeom prst="rect">
                  <a:avLst/>
                </a:prstGeom>
              </p:spPr>
            </p:pic>
            <p:sp>
              <p:nvSpPr>
                <p:cNvPr id="101" name="TextBox 100"/>
                <p:cNvSpPr txBox="1"/>
                <p:nvPr/>
              </p:nvSpPr>
              <p:spPr>
                <a:xfrm>
                  <a:off x="9442526" y="3700547"/>
                  <a:ext cx="1185112" cy="187825"/>
                </a:xfrm>
                <a:prstGeom prst="rect">
                  <a:avLst/>
                </a:prstGeom>
              </p:spPr>
              <p:txBody>
                <a:bodyPr wrap="square" lIns="0" tIns="0" rIns="0" bIns="0" rtlCol="0">
                  <a:spAutoFit/>
                </a:bodyPr>
                <a:lstStyle/>
                <a:p>
                  <a:pPr marL="0" marR="0" lvl="0" indent="0" algn="ctr" defTabSz="895747" rtl="0" eaLnBrk="1" fontAlgn="base" latinLnBrk="0" hangingPunct="1">
                    <a:lnSpc>
                      <a:spcPct val="90000"/>
                    </a:lnSpc>
                    <a:spcBef>
                      <a:spcPct val="0"/>
                    </a:spcBef>
                    <a:spcAft>
                      <a:spcPct val="0"/>
                    </a:spcAft>
                    <a:buClrTx/>
                    <a:buSzPct val="80000"/>
                    <a:buFontTx/>
                    <a:buNone/>
                    <a:tabLst/>
                    <a:defRPr/>
                  </a:pPr>
                  <a:r>
                    <a:rPr kumimoji="0" lang="en-US" sz="1765" b="0" i="0" u="none" strike="noStrike" kern="1200" cap="none" spc="0" normalizeH="0" baseline="0" noProof="0">
                      <a:ln>
                        <a:noFill/>
                      </a:ln>
                      <a:solidFill>
                        <a:srgbClr val="FFFFFF"/>
                      </a:solidFill>
                      <a:effectLst/>
                      <a:uLnTx/>
                      <a:uFillTx/>
                      <a:latin typeface="Segoe UI Light"/>
                      <a:ea typeface="ＭＳ Ｐゴシック" charset="0"/>
                      <a:cs typeface="Segoe UI Light"/>
                    </a:rPr>
                    <a:t>Azure</a:t>
                  </a:r>
                </a:p>
              </p:txBody>
            </p:sp>
          </p:grpSp>
          <p:grpSp>
            <p:nvGrpSpPr>
              <p:cNvPr id="94" name="Group 93"/>
              <p:cNvGrpSpPr/>
              <p:nvPr/>
            </p:nvGrpSpPr>
            <p:grpSpPr>
              <a:xfrm>
                <a:off x="10474084" y="3905483"/>
                <a:ext cx="1740922" cy="1174699"/>
                <a:chOff x="10266385" y="3762279"/>
                <a:chExt cx="1740922" cy="1174699"/>
              </a:xfrm>
            </p:grpSpPr>
            <p:pic>
              <p:nvPicPr>
                <p:cNvPr id="98" name="Picture 9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6385" y="3762279"/>
                  <a:ext cx="1740922" cy="1174699"/>
                </a:xfrm>
                <a:prstGeom prst="rect">
                  <a:avLst/>
                </a:prstGeom>
              </p:spPr>
            </p:pic>
            <p:sp>
              <p:nvSpPr>
                <p:cNvPr id="99" name="TextBox 98"/>
                <p:cNvSpPr txBox="1"/>
                <p:nvPr/>
              </p:nvSpPr>
              <p:spPr>
                <a:xfrm>
                  <a:off x="10405117" y="4325388"/>
                  <a:ext cx="1489586" cy="238581"/>
                </a:xfrm>
                <a:prstGeom prst="rect">
                  <a:avLst/>
                </a:prstGeom>
              </p:spPr>
              <p:txBody>
                <a:bodyPr wrap="square" lIns="0" tIns="0" rIns="0" bIns="0" rtlCol="0">
                  <a:spAutoFit/>
                </a:bodyPr>
                <a:lstStyle/>
                <a:p>
                  <a:pPr marL="0" marR="0" lvl="0" indent="0" algn="ctr" defTabSz="895747" rtl="0" eaLnBrk="1" fontAlgn="base" latinLnBrk="0" hangingPunct="1">
                    <a:lnSpc>
                      <a:spcPct val="90000"/>
                    </a:lnSpc>
                    <a:spcBef>
                      <a:spcPct val="0"/>
                    </a:spcBef>
                    <a:spcAft>
                      <a:spcPct val="0"/>
                    </a:spcAft>
                    <a:buClrTx/>
                    <a:buSzPct val="80000"/>
                    <a:buFontTx/>
                    <a:buNone/>
                    <a:tabLst/>
                    <a:defRPr/>
                  </a:pPr>
                  <a:r>
                    <a:rPr kumimoji="0" lang="en-US" sz="1765" b="1" i="0" u="none" strike="noStrike" kern="1200" cap="none" spc="0" normalizeH="0" baseline="0" noProof="0">
                      <a:ln>
                        <a:noFill/>
                      </a:ln>
                      <a:solidFill>
                        <a:srgbClr val="FFFFFF"/>
                      </a:solidFill>
                      <a:effectLst/>
                      <a:uLnTx/>
                      <a:uFillTx/>
                      <a:latin typeface="Segoe UI Light"/>
                      <a:ea typeface="ＭＳ Ｐゴシック" charset="0"/>
                      <a:cs typeface="Segoe UI Light"/>
                    </a:rPr>
                    <a:t>Office 365</a:t>
                  </a:r>
                </a:p>
              </p:txBody>
            </p:sp>
          </p:grpSp>
          <p:grpSp>
            <p:nvGrpSpPr>
              <p:cNvPr id="95" name="Group 94"/>
              <p:cNvGrpSpPr/>
              <p:nvPr/>
            </p:nvGrpSpPr>
            <p:grpSpPr>
              <a:xfrm>
                <a:off x="9300956" y="4146061"/>
                <a:ext cx="1452632" cy="976648"/>
                <a:chOff x="9301960" y="4339948"/>
                <a:chExt cx="1452632" cy="976648"/>
              </a:xfrm>
            </p:grpSpPr>
            <p:pic>
              <p:nvPicPr>
                <p:cNvPr id="96" name="Picture 9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1960" y="4339948"/>
                  <a:ext cx="1452632" cy="976648"/>
                </a:xfrm>
                <a:prstGeom prst="rect">
                  <a:avLst/>
                </a:prstGeom>
              </p:spPr>
            </p:pic>
            <p:sp>
              <p:nvSpPr>
                <p:cNvPr id="97" name="TextBox 96"/>
                <p:cNvSpPr txBox="1"/>
                <p:nvPr/>
              </p:nvSpPr>
              <p:spPr>
                <a:xfrm>
                  <a:off x="9518951" y="4802640"/>
                  <a:ext cx="1081981" cy="238581"/>
                </a:xfrm>
                <a:prstGeom prst="rect">
                  <a:avLst/>
                </a:prstGeom>
              </p:spPr>
              <p:txBody>
                <a:bodyPr wrap="square" lIns="0" tIns="0" rIns="0" bIns="0" rtlCol="0">
                  <a:spAutoFit/>
                </a:bodyPr>
                <a:lstStyle/>
                <a:p>
                  <a:pPr marL="0" marR="0" lvl="0" indent="0" algn="ctr" defTabSz="895747" rtl="0" eaLnBrk="1" fontAlgn="base" latinLnBrk="0" hangingPunct="1">
                    <a:lnSpc>
                      <a:spcPct val="90000"/>
                    </a:lnSpc>
                    <a:spcBef>
                      <a:spcPct val="0"/>
                    </a:spcBef>
                    <a:spcAft>
                      <a:spcPct val="0"/>
                    </a:spcAft>
                    <a:buClrTx/>
                    <a:buSzPct val="80000"/>
                    <a:buFontTx/>
                    <a:buNone/>
                    <a:tabLst/>
                    <a:defRPr/>
                  </a:pPr>
                  <a:r>
                    <a:rPr kumimoji="0" lang="en-US" sz="1765" b="1" i="0" u="none" strike="noStrike" kern="1200" cap="none" spc="0" normalizeH="0" baseline="0" noProof="0">
                      <a:ln>
                        <a:noFill/>
                      </a:ln>
                      <a:solidFill>
                        <a:srgbClr val="FFFFFF"/>
                      </a:solidFill>
                      <a:effectLst/>
                      <a:uLnTx/>
                      <a:uFillTx/>
                      <a:latin typeface="Segoe UI Light"/>
                      <a:ea typeface="ＭＳ Ｐゴシック" charset="0"/>
                      <a:cs typeface="Segoe UI Light"/>
                    </a:rPr>
                    <a:t>Salesforce</a:t>
                  </a:r>
                </a:p>
              </p:txBody>
            </p:sp>
          </p:grpSp>
        </p:grpSp>
      </p:grpSp>
      <p:grpSp>
        <p:nvGrpSpPr>
          <p:cNvPr id="105" name="Group 104"/>
          <p:cNvGrpSpPr/>
          <p:nvPr/>
        </p:nvGrpSpPr>
        <p:grpSpPr>
          <a:xfrm>
            <a:off x="-124176" y="2958358"/>
            <a:ext cx="1417933" cy="1297362"/>
            <a:chOff x="2501639" y="3425981"/>
            <a:chExt cx="1199300" cy="1097328"/>
          </a:xfrm>
        </p:grpSpPr>
        <p:grpSp>
          <p:nvGrpSpPr>
            <p:cNvPr id="150" name="Group 149"/>
            <p:cNvGrpSpPr/>
            <p:nvPr/>
          </p:nvGrpSpPr>
          <p:grpSpPr>
            <a:xfrm>
              <a:off x="2501639" y="3425981"/>
              <a:ext cx="1098103" cy="1097328"/>
              <a:chOff x="13721177" y="6333144"/>
              <a:chExt cx="776180" cy="775633"/>
            </a:xfrm>
          </p:grpSpPr>
          <p:sp>
            <p:nvSpPr>
              <p:cNvPr id="161" name="Oval 7"/>
              <p:cNvSpPr>
                <a:spLocks noChangeArrowheads="1"/>
              </p:cNvSpPr>
              <p:nvPr/>
            </p:nvSpPr>
            <p:spPr bwMode="auto">
              <a:xfrm>
                <a:off x="14040370" y="6651788"/>
                <a:ext cx="456987" cy="456989"/>
              </a:xfrm>
              <a:prstGeom prst="ellipse">
                <a:avLst/>
              </a:prstGeom>
              <a:solidFill>
                <a:srgbClr val="FFB900">
                  <a:alpha val="85000"/>
                </a:srgbClr>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62" name="Freeform 8"/>
              <p:cNvSpPr>
                <a:spLocks/>
              </p:cNvSpPr>
              <p:nvPr/>
            </p:nvSpPr>
            <p:spPr bwMode="auto">
              <a:xfrm>
                <a:off x="14139586" y="678825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63"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64" name="Freeform 10"/>
              <p:cNvSpPr>
                <a:spLocks/>
              </p:cNvSpPr>
              <p:nvPr/>
            </p:nvSpPr>
            <p:spPr bwMode="auto">
              <a:xfrm>
                <a:off x="14261979" y="678825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65" name="Freeform 11"/>
              <p:cNvSpPr>
                <a:spLocks/>
              </p:cNvSpPr>
              <p:nvPr/>
            </p:nvSpPr>
            <p:spPr bwMode="auto">
              <a:xfrm>
                <a:off x="14140465" y="6718695"/>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151" name="Group 150"/>
            <p:cNvGrpSpPr/>
            <p:nvPr/>
          </p:nvGrpSpPr>
          <p:grpSpPr>
            <a:xfrm>
              <a:off x="2933524" y="3467810"/>
              <a:ext cx="511794" cy="510807"/>
              <a:chOff x="13445955" y="6796212"/>
              <a:chExt cx="456988" cy="456109"/>
            </a:xfrm>
          </p:grpSpPr>
          <p:sp>
            <p:nvSpPr>
              <p:cNvPr id="157" name="Oval 12"/>
              <p:cNvSpPr>
                <a:spLocks noChangeArrowheads="1"/>
              </p:cNvSpPr>
              <p:nvPr/>
            </p:nvSpPr>
            <p:spPr bwMode="auto">
              <a:xfrm>
                <a:off x="13445955" y="6796212"/>
                <a:ext cx="456988" cy="456109"/>
              </a:xfrm>
              <a:prstGeom prst="ellipse">
                <a:avLst/>
              </a:prstGeom>
              <a:solidFill>
                <a:srgbClr val="00B294">
                  <a:alpha val="85000"/>
                </a:srgbClr>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58" name="Freeform 13"/>
              <p:cNvSpPr>
                <a:spLocks/>
              </p:cNvSpPr>
              <p:nvPr/>
            </p:nvSpPr>
            <p:spPr bwMode="auto">
              <a:xfrm>
                <a:off x="13533952" y="6963973"/>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59"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60"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nvGrpSpPr>
            <p:cNvPr id="152" name="Group 7"/>
            <p:cNvGrpSpPr>
              <a:grpSpLocks/>
            </p:cNvGrpSpPr>
            <p:nvPr/>
          </p:nvGrpSpPr>
          <p:grpSpPr bwMode="auto">
            <a:xfrm>
              <a:off x="3304795" y="3695801"/>
              <a:ext cx="396144" cy="396143"/>
              <a:chOff x="7857929" y="4717012"/>
              <a:chExt cx="1304516" cy="1314073"/>
            </a:xfrm>
          </p:grpSpPr>
          <p:sp>
            <p:nvSpPr>
              <p:cNvPr id="153" name="Freeform 16"/>
              <p:cNvSpPr>
                <a:spLocks/>
              </p:cNvSpPr>
              <p:nvPr/>
            </p:nvSpPr>
            <p:spPr bwMode="auto">
              <a:xfrm>
                <a:off x="7857929" y="4717012"/>
                <a:ext cx="1304516" cy="1314073"/>
              </a:xfrm>
              <a:prstGeom prst="ellipse">
                <a:avLst/>
              </a:prstGeom>
              <a:solidFill>
                <a:srgbClr val="5364BE"/>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54"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55"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56" name="Freeform 21"/>
              <p:cNvSpPr>
                <a:spLocks/>
              </p:cNvSpPr>
              <p:nvPr/>
            </p:nvSpPr>
            <p:spPr bwMode="auto">
              <a:xfrm>
                <a:off x="8128450" y="4800955"/>
                <a:ext cx="697589" cy="398284"/>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39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grpSp>
      <p:grpSp>
        <p:nvGrpSpPr>
          <p:cNvPr id="106" name="Group 105"/>
          <p:cNvGrpSpPr/>
          <p:nvPr/>
        </p:nvGrpSpPr>
        <p:grpSpPr>
          <a:xfrm>
            <a:off x="161148" y="2254007"/>
            <a:ext cx="2447391" cy="514386"/>
            <a:chOff x="452147" y="2891636"/>
            <a:chExt cx="2496820" cy="524775"/>
          </a:xfrm>
        </p:grpSpPr>
        <p:sp>
          <p:nvSpPr>
            <p:cNvPr id="149" name="Rectangle 148"/>
            <p:cNvSpPr/>
            <p:nvPr/>
          </p:nvSpPr>
          <p:spPr>
            <a:xfrm>
              <a:off x="1195214" y="2907743"/>
              <a:ext cx="1753753" cy="508668"/>
            </a:xfrm>
            <a:prstGeom prst="rect">
              <a:avLst/>
            </a:prstGeom>
            <a:ln>
              <a:noFill/>
            </a:ln>
          </p:spPr>
          <p:txBody>
            <a:bodyPr wrap="square" lIns="0" tIns="0" rIns="0" bIns="0" anchor="ctr">
              <a:spAutoFit/>
            </a:bodyPr>
            <a:lstStyle/>
            <a:p>
              <a:pPr marL="0" marR="0" lvl="0" indent="0" algn="l" defTabSz="895747" rtl="0" eaLnBrk="1" fontAlgn="base" latinLnBrk="0" hangingPunct="1">
                <a:lnSpc>
                  <a:spcPct val="90000"/>
                </a:lnSpc>
                <a:spcBef>
                  <a:spcPct val="0"/>
                </a:spcBef>
                <a:spcAft>
                  <a:spcPct val="0"/>
                </a:spcAft>
                <a:buClrTx/>
                <a:buSzPct val="80000"/>
                <a:buFontTx/>
                <a:buNone/>
                <a:tabLst/>
                <a:defRPr/>
              </a:pPr>
              <a:r>
                <a:rPr kumimoji="0" lang="en-US" sz="1800" b="1" i="0" u="none" strike="noStrike" kern="1200" cap="none" spc="0" normalizeH="0" baseline="0" noProof="0">
                  <a:ln>
                    <a:noFill/>
                  </a:ln>
                  <a:solidFill>
                    <a:srgbClr val="FFFFFF"/>
                  </a:solidFill>
                  <a:effectLst/>
                  <a:uLnTx/>
                  <a:uFillTx/>
                  <a:latin typeface="Segoe UI" charset="0"/>
                  <a:ea typeface="ＭＳ Ｐゴシック" charset="0"/>
                  <a:cs typeface="+mn-cs"/>
                </a:rPr>
                <a:t>Active Directory</a:t>
              </a:r>
            </a:p>
          </p:txBody>
        </p:sp>
        <p:pic>
          <p:nvPicPr>
            <p:cNvPr id="146" name="Picture 1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147" y="2891636"/>
              <a:ext cx="690146" cy="456857"/>
            </a:xfrm>
            <a:prstGeom prst="rect">
              <a:avLst/>
            </a:prstGeom>
          </p:spPr>
        </p:pic>
      </p:grpSp>
      <p:grpSp>
        <p:nvGrpSpPr>
          <p:cNvPr id="107" name="Group 106"/>
          <p:cNvGrpSpPr/>
          <p:nvPr/>
        </p:nvGrpSpPr>
        <p:grpSpPr>
          <a:xfrm>
            <a:off x="70455" y="3068590"/>
            <a:ext cx="2027277" cy="2339268"/>
            <a:chOff x="856322" y="4194330"/>
            <a:chExt cx="2068222" cy="2386514"/>
          </a:xfrm>
        </p:grpSpPr>
        <p:grpSp>
          <p:nvGrpSpPr>
            <p:cNvPr id="108" name="Group 107"/>
            <p:cNvGrpSpPr/>
            <p:nvPr/>
          </p:nvGrpSpPr>
          <p:grpSpPr>
            <a:xfrm>
              <a:off x="1638020" y="4194330"/>
              <a:ext cx="1286458" cy="1827792"/>
              <a:chOff x="4410437" y="5171160"/>
              <a:chExt cx="871461" cy="1238332"/>
            </a:xfrm>
          </p:grpSpPr>
          <p:sp>
            <p:nvSpPr>
              <p:cNvPr id="110"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1"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2"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3"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4"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5"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6"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7"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8"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19"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0"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1"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2"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3"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4"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5"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6"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7"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8"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29"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0"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1"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2"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3"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4"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5"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6"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7"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8"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39"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40"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41"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42"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43"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sp>
            <p:nvSpPr>
              <p:cNvPr id="144"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3069"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charset="0"/>
                  <a:ea typeface="ＭＳ Ｐゴシック" charset="0"/>
                  <a:cs typeface="+mn-cs"/>
                </a:endParaRPr>
              </a:p>
            </p:txBody>
          </p:sp>
        </p:grpSp>
        <p:sp>
          <p:nvSpPr>
            <p:cNvPr id="109" name="Rectangle 108"/>
            <p:cNvSpPr/>
            <p:nvPr/>
          </p:nvSpPr>
          <p:spPr bwMode="auto">
            <a:xfrm>
              <a:off x="856322" y="5970294"/>
              <a:ext cx="2068222" cy="6105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25" tIns="179225" rIns="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FFFFFF"/>
                  </a:solidFill>
                  <a:effectLst/>
                  <a:uLnTx/>
                  <a:uFillTx/>
                  <a:latin typeface="Segoe UI Light"/>
                  <a:ea typeface="+mn-ea"/>
                  <a:cs typeface="+mn-cs"/>
                </a:rPr>
                <a:t>On-premises</a:t>
              </a:r>
            </a:p>
          </p:txBody>
        </p:sp>
      </p:grpSp>
      <p:cxnSp>
        <p:nvCxnSpPr>
          <p:cNvPr id="176" name="Straight Arrow Connector 175"/>
          <p:cNvCxnSpPr/>
          <p:nvPr/>
        </p:nvCxnSpPr>
        <p:spPr>
          <a:xfrm flipH="1">
            <a:off x="7605294" y="4108377"/>
            <a:ext cx="1362921" cy="0"/>
          </a:xfrm>
          <a:prstGeom prst="straightConnector1">
            <a:avLst/>
          </a:prstGeom>
          <a:ln w="31750"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7571845" y="3878272"/>
            <a:ext cx="1293281" cy="0"/>
          </a:xfrm>
          <a:prstGeom prst="straightConnector1">
            <a:avLst/>
          </a:prstGeom>
          <a:ln w="31750"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66" name="Group 165"/>
          <p:cNvGrpSpPr/>
          <p:nvPr/>
        </p:nvGrpSpPr>
        <p:grpSpPr>
          <a:xfrm>
            <a:off x="4063178" y="3083923"/>
            <a:ext cx="4480015" cy="2009010"/>
            <a:chOff x="3980707" y="4315745"/>
            <a:chExt cx="4570497" cy="2049586"/>
          </a:xfrm>
        </p:grpSpPr>
        <p:grpSp>
          <p:nvGrpSpPr>
            <p:cNvPr id="167" name="Group 166"/>
            <p:cNvGrpSpPr/>
            <p:nvPr/>
          </p:nvGrpSpPr>
          <p:grpSpPr>
            <a:xfrm>
              <a:off x="5079169" y="4315745"/>
              <a:ext cx="2338242" cy="1579437"/>
              <a:chOff x="5084066" y="4315745"/>
              <a:chExt cx="2338242" cy="1579437"/>
            </a:xfrm>
          </p:grpSpPr>
          <p:pic>
            <p:nvPicPr>
              <p:cNvPr id="173" name="Picture 1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4066" y="4315745"/>
                <a:ext cx="2338242" cy="1579437"/>
              </a:xfrm>
              <a:prstGeom prst="rect">
                <a:avLst/>
              </a:prstGeom>
            </p:spPr>
          </p:pic>
          <p:pic>
            <p:nvPicPr>
              <p:cNvPr id="170" name="Picture 16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6281" y="4743137"/>
                <a:ext cx="869145" cy="869145"/>
              </a:xfrm>
              <a:prstGeom prst="rect">
                <a:avLst/>
              </a:prstGeom>
            </p:spPr>
          </p:pic>
        </p:grpSp>
        <p:sp>
          <p:nvSpPr>
            <p:cNvPr id="168" name="TextBox 167"/>
            <p:cNvSpPr txBox="1"/>
            <p:nvPr/>
          </p:nvSpPr>
          <p:spPr>
            <a:xfrm>
              <a:off x="3980707" y="6088298"/>
              <a:ext cx="4570497" cy="277033"/>
            </a:xfrm>
            <a:prstGeom prst="rect">
              <a:avLst/>
            </a:prstGeom>
          </p:spPr>
          <p:txBody>
            <a:bodyPr wrap="square" lIns="0" tIns="0" rIns="0" bIns="0" rtlCol="0">
              <a:spAutoFit/>
            </a:bodyPr>
            <a:lstStyle/>
            <a:p>
              <a:pPr marL="0" marR="0" lvl="0" indent="0" algn="ctr" defTabSz="895747" rtl="0" eaLnBrk="1" fontAlgn="base" latinLnBrk="0" hangingPunct="1">
                <a:lnSpc>
                  <a:spcPct val="90000"/>
                </a:lnSpc>
                <a:spcBef>
                  <a:spcPct val="0"/>
                </a:spcBef>
                <a:spcAft>
                  <a:spcPct val="0"/>
                </a:spcAft>
                <a:buClrTx/>
                <a:buSzPct val="80000"/>
                <a:buFontTx/>
                <a:buNone/>
                <a:tabLst/>
                <a:defRPr/>
              </a:pPr>
              <a:r>
                <a:rPr kumimoji="0" lang="en-US" sz="1961" b="0" i="0" u="none" strike="noStrike" kern="1200" cap="none" spc="0" normalizeH="0" baseline="0" noProof="0">
                  <a:ln>
                    <a:noFill/>
                  </a:ln>
                  <a:solidFill>
                    <a:srgbClr val="FFFFFF"/>
                  </a:solidFill>
                  <a:effectLst/>
                  <a:uLnTx/>
                  <a:uFillTx/>
                  <a:latin typeface="Segoe UI Light"/>
                  <a:ea typeface="ＭＳ Ｐゴシック" charset="0"/>
                  <a:cs typeface="Segoe UI Semibold" panose="020B0702040204020203" pitchFamily="34" charset="0"/>
                </a:rPr>
                <a:t>Microsoft Azure Active Directory</a:t>
              </a:r>
            </a:p>
          </p:txBody>
        </p:sp>
      </p:grpSp>
      <p:sp>
        <p:nvSpPr>
          <p:cNvPr id="188" name="Rectangle 187"/>
          <p:cNvSpPr/>
          <p:nvPr/>
        </p:nvSpPr>
        <p:spPr bwMode="auto">
          <a:xfrm>
            <a:off x="2394065" y="3779920"/>
            <a:ext cx="1339428" cy="517739"/>
          </a:xfrm>
          <a:prstGeom prst="rect">
            <a:avLst/>
          </a:prstGeom>
          <a:solidFill>
            <a:srgbClr val="00B0F0"/>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Azure AD Connect</a:t>
            </a:r>
          </a:p>
        </p:txBody>
      </p:sp>
      <p:cxnSp>
        <p:nvCxnSpPr>
          <p:cNvPr id="234" name="Straight Arrow Connector 233"/>
          <p:cNvCxnSpPr>
            <a:cxnSpLocks/>
          </p:cNvCxnSpPr>
          <p:nvPr/>
        </p:nvCxnSpPr>
        <p:spPr>
          <a:xfrm flipH="1">
            <a:off x="3843652" y="4145746"/>
            <a:ext cx="1118124" cy="0"/>
          </a:xfrm>
          <a:prstGeom prst="straightConnector1">
            <a:avLst/>
          </a:prstGeom>
          <a:ln w="31750"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a:cxnSpLocks/>
          </p:cNvCxnSpPr>
          <p:nvPr/>
        </p:nvCxnSpPr>
        <p:spPr>
          <a:xfrm>
            <a:off x="3911611" y="3915518"/>
            <a:ext cx="1124867" cy="0"/>
          </a:xfrm>
          <a:prstGeom prst="straightConnector1">
            <a:avLst/>
          </a:prstGeom>
          <a:ln w="31750"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6DEA82B7-004D-1AEE-8A78-1906ED995EFD}"/>
              </a:ext>
            </a:extLst>
          </p:cNvPr>
          <p:cNvCxnSpPr>
            <a:cxnSpLocks/>
          </p:cNvCxnSpPr>
          <p:nvPr/>
        </p:nvCxnSpPr>
        <p:spPr>
          <a:xfrm>
            <a:off x="1986565" y="2580942"/>
            <a:ext cx="914556" cy="1080762"/>
          </a:xfrm>
          <a:prstGeom prst="straightConnector1">
            <a:avLst/>
          </a:prstGeom>
          <a:ln w="19050">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38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2375DE-50BD-6B02-0EC1-2FB41351C1E3}"/>
              </a:ext>
            </a:extLst>
          </p:cNvPr>
          <p:cNvSpPr txBox="1">
            <a:spLocks/>
          </p:cNvSpPr>
          <p:nvPr/>
        </p:nvSpPr>
        <p:spPr>
          <a:xfrm>
            <a:off x="1524000" y="2919032"/>
            <a:ext cx="9144000" cy="5909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Why is Active Directory such a target?</a:t>
            </a:r>
          </a:p>
        </p:txBody>
      </p:sp>
    </p:spTree>
    <p:extLst>
      <p:ext uri="{BB962C8B-B14F-4D97-AF65-F5344CB8AC3E}">
        <p14:creationId xmlns:p14="http://schemas.microsoft.com/office/powerpoint/2010/main" val="2064422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Unidentified Siege Of A Castle Using A Trebuchet Painting by English School  | Pixels">
            <a:extLst>
              <a:ext uri="{FF2B5EF4-FFF2-40B4-BE49-F238E27FC236}">
                <a16:creationId xmlns:a16="http://schemas.microsoft.com/office/drawing/2014/main" id="{4FC257A8-EF21-6F23-A7C9-841BF70D287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srgbClr val="121326"/>
              </a:buClr>
              <a:buSzPct val="100000"/>
              <a:buFont typeface="Arial"/>
              <a:buNone/>
              <a:tabLst/>
              <a:defRPr/>
            </a:pPr>
            <a:endParaRPr kumimoji="0" lang="en-US" sz="1600" b="0" i="0" u="none" strike="noStrike" kern="1200" cap="all" spc="0" normalizeH="0" baseline="0" noProof="0">
              <a:ln>
                <a:noFill/>
              </a:ln>
              <a:solidFill>
                <a:srgbClr val="121326"/>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293907-EEEE-4A3E-BA87-02AF51503AE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4000" dirty="0">
                <a:solidFill>
                  <a:schemeClr val="tx1"/>
                </a:solidFill>
                <a:latin typeface="+mj-lt"/>
                <a:cs typeface="+mj-cs"/>
              </a:rPr>
              <a:t>It’s Old</a:t>
            </a:r>
          </a:p>
        </p:txBody>
      </p:sp>
      <p:cxnSp>
        <p:nvCxnSpPr>
          <p:cNvPr id="2071"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072" name="Text Placeholder 3">
            <a:extLst>
              <a:ext uri="{FF2B5EF4-FFF2-40B4-BE49-F238E27FC236}">
                <a16:creationId xmlns:a16="http://schemas.microsoft.com/office/drawing/2014/main" id="{83EA2C2D-3B92-4BC6-B887-207CB1C0F7EA}"/>
              </a:ext>
            </a:extLst>
          </p:cNvPr>
          <p:cNvSpPr>
            <a:spLocks noGrp="1"/>
          </p:cNvSpPr>
          <p:nvPr>
            <p:ph type="body" sz="quarter" idx="11"/>
          </p:nvPr>
        </p:nvSpPr>
        <p:spPr>
          <a:xfrm>
            <a:off x="525516" y="3417573"/>
            <a:ext cx="5326644" cy="2895760"/>
          </a:xfrm>
        </p:spPr>
        <p:txBody>
          <a:bodyPr vert="horz" lIns="91440" tIns="45720" rIns="91440" bIns="45720" rtlCol="0" anchor="ctr">
            <a:normAutofit fontScale="92500" lnSpcReduction="10000"/>
          </a:bodyPr>
          <a:lstStyle/>
          <a:p>
            <a:pPr fontAlgn="ctr"/>
            <a:r>
              <a:rPr lang="en-US" sz="2400" dirty="0">
                <a:solidFill>
                  <a:schemeClr val="tx1"/>
                </a:solidFill>
                <a:latin typeface="+mn-lt"/>
                <a:ea typeface="+mn-ea"/>
                <a:cs typeface="+mn-cs"/>
              </a:rPr>
              <a:t>AD security design is from another era</a:t>
            </a:r>
          </a:p>
          <a:p>
            <a:pPr fontAlgn="ctr"/>
            <a:r>
              <a:rPr lang="en-US" sz="2400" dirty="0">
                <a:solidFill>
                  <a:schemeClr val="tx1"/>
                </a:solidFill>
                <a:latin typeface="+mn-lt"/>
                <a:ea typeface="+mn-ea"/>
                <a:cs typeface="+mn-cs"/>
              </a:rPr>
              <a:t>23 year history of giving access, permissions and privileges</a:t>
            </a:r>
          </a:p>
          <a:p>
            <a:pPr fontAlgn="ctr"/>
            <a:r>
              <a:rPr lang="en-US" sz="2400" dirty="0">
                <a:solidFill>
                  <a:schemeClr val="tx1"/>
                </a:solidFill>
                <a:latin typeface="+mn-lt"/>
                <a:ea typeface="+mn-ea"/>
                <a:cs typeface="+mn-cs"/>
              </a:rPr>
              <a:t>Attacks tools of 23 years ago are very different to today</a:t>
            </a:r>
          </a:p>
          <a:p>
            <a:pPr fontAlgn="ctr"/>
            <a:r>
              <a:rPr lang="en-US" sz="2400" dirty="0">
                <a:solidFill>
                  <a:schemeClr val="tx1"/>
                </a:solidFill>
                <a:latin typeface="+mn-lt"/>
                <a:ea typeface="+mn-ea"/>
                <a:cs typeface="+mn-cs"/>
              </a:rPr>
              <a:t>AD skillsets are declining everywhere</a:t>
            </a:r>
          </a:p>
          <a:p>
            <a:pPr fontAlgn="ctr"/>
            <a:r>
              <a:rPr lang="en-US" sz="2400" dirty="0">
                <a:solidFill>
                  <a:schemeClr val="tx1"/>
                </a:solidFill>
                <a:latin typeface="+mn-lt"/>
                <a:ea typeface="+mn-ea"/>
                <a:cs typeface="+mn-cs"/>
              </a:rPr>
              <a:t>Historical division of responsibility between infrastructure &amp; cyber</a:t>
            </a:r>
          </a:p>
        </p:txBody>
      </p:sp>
    </p:spTree>
    <p:extLst>
      <p:ext uri="{BB962C8B-B14F-4D97-AF65-F5344CB8AC3E}">
        <p14:creationId xmlns:p14="http://schemas.microsoft.com/office/powerpoint/2010/main" val="384603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Not invented for resisting tornadoes': Officials, expert zero in on Amazon  warehouse construction | Local Business | stltoday.com">
            <a:extLst>
              <a:ext uri="{FF2B5EF4-FFF2-40B4-BE49-F238E27FC236}">
                <a16:creationId xmlns:a16="http://schemas.microsoft.com/office/drawing/2014/main" id="{4F200128-1221-0900-6FCF-0AF8E23EE88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5FC91D-0D31-F24C-6D6B-E0BC5DD18065}"/>
              </a:ext>
            </a:extLst>
          </p:cNvPr>
          <p:cNvSpPr>
            <a:spLocks noGrp="1"/>
          </p:cNvSpPr>
          <p:nvPr>
            <p:ph type="title"/>
          </p:nvPr>
        </p:nvSpPr>
        <p:spPr>
          <a:xfrm>
            <a:off x="7925793" y="386557"/>
            <a:ext cx="3822189" cy="1899912"/>
          </a:xfrm>
        </p:spPr>
        <p:txBody>
          <a:bodyPr vert="horz" lIns="91440" tIns="45720" rIns="91440" bIns="45720" rtlCol="0" anchor="ctr">
            <a:normAutofit/>
          </a:bodyPr>
          <a:lstStyle/>
          <a:p>
            <a:r>
              <a:rPr lang="en-US" sz="4000" dirty="0">
                <a:solidFill>
                  <a:schemeClr val="tx1"/>
                </a:solidFill>
                <a:latin typeface="+mj-lt"/>
              </a:rPr>
              <a:t>It’s Vulnerable</a:t>
            </a:r>
          </a:p>
        </p:txBody>
      </p:sp>
      <p:sp>
        <p:nvSpPr>
          <p:cNvPr id="3" name="Content Placeholder 2">
            <a:extLst>
              <a:ext uri="{FF2B5EF4-FFF2-40B4-BE49-F238E27FC236}">
                <a16:creationId xmlns:a16="http://schemas.microsoft.com/office/drawing/2014/main" id="{95557D77-B55C-BD2E-1C9B-105A475AC95D}"/>
              </a:ext>
            </a:extLst>
          </p:cNvPr>
          <p:cNvSpPr>
            <a:spLocks noGrp="1"/>
          </p:cNvSpPr>
          <p:nvPr>
            <p:ph sz="quarter" idx="10"/>
          </p:nvPr>
        </p:nvSpPr>
        <p:spPr>
          <a:xfrm>
            <a:off x="7317580" y="2162938"/>
            <a:ext cx="4707173" cy="4308505"/>
          </a:xfrm>
        </p:spPr>
        <p:txBody>
          <a:bodyPr vert="horz" lIns="91440" tIns="45720" rIns="91440" bIns="45720" rtlCol="0">
            <a:normAutofit/>
          </a:bodyPr>
          <a:lstStyle/>
          <a:p>
            <a:r>
              <a:rPr lang="en-US" sz="2400" dirty="0">
                <a:solidFill>
                  <a:schemeClr val="tx1"/>
                </a:solidFill>
                <a:latin typeface="+mj-lt"/>
              </a:rPr>
              <a:t>Classic threats are largely </a:t>
            </a:r>
            <a:r>
              <a:rPr lang="en-US" sz="2400" b="1" dirty="0">
                <a:solidFill>
                  <a:schemeClr val="tx1"/>
                </a:solidFill>
                <a:latin typeface="+mj-lt"/>
              </a:rPr>
              <a:t>geo centric </a:t>
            </a:r>
            <a:r>
              <a:rPr lang="en-US" sz="2400" b="1" dirty="0" err="1">
                <a:solidFill>
                  <a:schemeClr val="tx1"/>
                </a:solidFill>
                <a:latin typeface="+mj-lt"/>
              </a:rPr>
              <a:t>eg.</a:t>
            </a:r>
            <a:r>
              <a:rPr lang="en-US" sz="2400" b="1" dirty="0">
                <a:solidFill>
                  <a:schemeClr val="tx1"/>
                </a:solidFill>
                <a:latin typeface="+mj-lt"/>
              </a:rPr>
              <a:t> natural disasters</a:t>
            </a:r>
          </a:p>
          <a:p>
            <a:pPr lvl="1"/>
            <a:r>
              <a:rPr lang="en-US" dirty="0">
                <a:solidFill>
                  <a:schemeClr val="tx1"/>
                </a:solidFill>
                <a:latin typeface="+mj-lt"/>
              </a:rPr>
              <a:t>Floods, power, wildfires, typhoons</a:t>
            </a:r>
          </a:p>
          <a:p>
            <a:r>
              <a:rPr lang="en-US" sz="2400" dirty="0">
                <a:solidFill>
                  <a:schemeClr val="tx1"/>
                </a:solidFill>
                <a:latin typeface="+mj-lt"/>
              </a:rPr>
              <a:t>Cyber threats are </a:t>
            </a:r>
            <a:r>
              <a:rPr lang="en-US" sz="2400" b="1" dirty="0">
                <a:solidFill>
                  <a:schemeClr val="tx1"/>
                </a:solidFill>
                <a:latin typeface="+mj-lt"/>
              </a:rPr>
              <a:t>network</a:t>
            </a:r>
            <a:r>
              <a:rPr lang="en-US" sz="2400" b="1" i="1" dirty="0">
                <a:solidFill>
                  <a:schemeClr val="tx1"/>
                </a:solidFill>
                <a:latin typeface="+mj-lt"/>
              </a:rPr>
              <a:t> </a:t>
            </a:r>
            <a:r>
              <a:rPr lang="en-US" sz="2400" b="1" dirty="0">
                <a:solidFill>
                  <a:schemeClr val="tx1"/>
                </a:solidFill>
                <a:latin typeface="+mj-lt"/>
              </a:rPr>
              <a:t>centric</a:t>
            </a:r>
          </a:p>
          <a:p>
            <a:pPr lvl="1"/>
            <a:r>
              <a:rPr lang="en-US" dirty="0">
                <a:solidFill>
                  <a:schemeClr val="tx1"/>
                </a:solidFill>
                <a:latin typeface="+mj-lt"/>
              </a:rPr>
              <a:t>Location is irrelevant</a:t>
            </a:r>
          </a:p>
          <a:p>
            <a:pPr lvl="1"/>
            <a:r>
              <a:rPr lang="en-US" dirty="0">
                <a:solidFill>
                  <a:schemeClr val="tx1"/>
                </a:solidFill>
                <a:latin typeface="+mj-lt"/>
              </a:rPr>
              <a:t>If you’re on the internet, you’re a target</a:t>
            </a:r>
          </a:p>
          <a:p>
            <a:pPr lvl="2"/>
            <a:endParaRPr lang="en-US" sz="2400" dirty="0">
              <a:solidFill>
                <a:schemeClr val="tx1"/>
              </a:solidFill>
              <a:latin typeface="+mj-lt"/>
            </a:endParaRPr>
          </a:p>
          <a:p>
            <a:r>
              <a:rPr lang="en-US" sz="2400" b="1" dirty="0">
                <a:solidFill>
                  <a:schemeClr val="tx1"/>
                </a:solidFill>
                <a:latin typeface="+mj-lt"/>
              </a:rPr>
              <a:t>A cyber attack can kill an entire AD forest in seconds</a:t>
            </a:r>
          </a:p>
        </p:txBody>
      </p:sp>
    </p:spTree>
    <p:extLst>
      <p:ext uri="{BB962C8B-B14F-4D97-AF65-F5344CB8AC3E}">
        <p14:creationId xmlns:p14="http://schemas.microsoft.com/office/powerpoint/2010/main" val="92129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7FA4DE88-6E3E-E04A-99D6-6F5D7175ED13}"/>
              </a:ext>
            </a:extLst>
          </p:cNvPr>
          <p:cNvSpPr>
            <a:spLocks noGrp="1"/>
          </p:cNvSpPr>
          <p:nvPr>
            <p:ph type="title"/>
          </p:nvPr>
        </p:nvSpPr>
        <p:spPr>
          <a:xfrm>
            <a:off x="546524" y="439125"/>
            <a:ext cx="10515600" cy="743101"/>
          </a:xfrm>
        </p:spPr>
        <p:txBody>
          <a:bodyPr/>
          <a:lstStyle/>
          <a:p>
            <a:pPr algn="l"/>
            <a:r>
              <a:rPr lang="en-US" sz="3200" dirty="0">
                <a:solidFill>
                  <a:schemeClr val="accent4"/>
                </a:solidFill>
                <a:latin typeface="Helvetica" pitchFamily="2" charset="0"/>
              </a:rPr>
              <a:t>Simple AD Breach with Ransomware</a:t>
            </a:r>
          </a:p>
        </p:txBody>
      </p:sp>
      <p:pic>
        <p:nvPicPr>
          <p:cNvPr id="4" name="Picture 3" descr="Logo, icon&#10;&#10;Description automatically generated with medium confidence">
            <a:extLst>
              <a:ext uri="{FF2B5EF4-FFF2-40B4-BE49-F238E27FC236}">
                <a16:creationId xmlns:a16="http://schemas.microsoft.com/office/drawing/2014/main" id="{C0923079-A29F-69F1-2A7A-2E66F059743A}"/>
              </a:ext>
            </a:extLst>
          </p:cNvPr>
          <p:cNvPicPr>
            <a:picLocks noChangeAspect="1"/>
          </p:cNvPicPr>
          <p:nvPr/>
        </p:nvPicPr>
        <p:blipFill>
          <a:blip r:embed="rId2"/>
          <a:stretch>
            <a:fillRect/>
          </a:stretch>
        </p:blipFill>
        <p:spPr>
          <a:xfrm>
            <a:off x="923894" y="2069542"/>
            <a:ext cx="981728" cy="679847"/>
          </a:xfrm>
          <a:prstGeom prst="rect">
            <a:avLst/>
          </a:prstGeom>
        </p:spPr>
      </p:pic>
      <p:pic>
        <p:nvPicPr>
          <p:cNvPr id="6" name="Picture 5" descr="Icon&#10;&#10;Description automatically generated">
            <a:extLst>
              <a:ext uri="{FF2B5EF4-FFF2-40B4-BE49-F238E27FC236}">
                <a16:creationId xmlns:a16="http://schemas.microsoft.com/office/drawing/2014/main" id="{D53BAB8E-D0A7-4998-01B9-13C6CFC89408}"/>
              </a:ext>
            </a:extLst>
          </p:cNvPr>
          <p:cNvPicPr>
            <a:picLocks noChangeAspect="1"/>
          </p:cNvPicPr>
          <p:nvPr/>
        </p:nvPicPr>
        <p:blipFill>
          <a:blip r:embed="rId3"/>
          <a:stretch>
            <a:fillRect/>
          </a:stretch>
        </p:blipFill>
        <p:spPr>
          <a:xfrm>
            <a:off x="4678131" y="1609141"/>
            <a:ext cx="1664004" cy="1638664"/>
          </a:xfrm>
          <a:prstGeom prst="rect">
            <a:avLst/>
          </a:prstGeom>
        </p:spPr>
      </p:pic>
      <p:pic>
        <p:nvPicPr>
          <p:cNvPr id="3082" name="Picture 10" descr="23 hacker free clipart | Public domain vectors">
            <a:extLst>
              <a:ext uri="{FF2B5EF4-FFF2-40B4-BE49-F238E27FC236}">
                <a16:creationId xmlns:a16="http://schemas.microsoft.com/office/drawing/2014/main" id="{401E93F3-8C41-110D-723D-30B231ED3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752" y="1641773"/>
            <a:ext cx="1195183" cy="13962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23 hacker free clipart | Public domain vectors">
            <a:extLst>
              <a:ext uri="{FF2B5EF4-FFF2-40B4-BE49-F238E27FC236}">
                <a16:creationId xmlns:a16="http://schemas.microsoft.com/office/drawing/2014/main" id="{3757C9F8-7B6A-BEAC-4808-464A20436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070" y="1649002"/>
            <a:ext cx="1195183" cy="13962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Icon&#10;&#10;Description automatically generated">
            <a:extLst>
              <a:ext uri="{FF2B5EF4-FFF2-40B4-BE49-F238E27FC236}">
                <a16:creationId xmlns:a16="http://schemas.microsoft.com/office/drawing/2014/main" id="{2EB50F6A-3E31-C0C7-393A-2B9D06E3E083}"/>
              </a:ext>
            </a:extLst>
          </p:cNvPr>
          <p:cNvPicPr>
            <a:picLocks noChangeAspect="1"/>
          </p:cNvPicPr>
          <p:nvPr/>
        </p:nvPicPr>
        <p:blipFill>
          <a:blip r:embed="rId5"/>
          <a:stretch>
            <a:fillRect/>
          </a:stretch>
        </p:blipFill>
        <p:spPr>
          <a:xfrm>
            <a:off x="7557462" y="1158478"/>
            <a:ext cx="924397" cy="641516"/>
          </a:xfrm>
          <a:prstGeom prst="rect">
            <a:avLst/>
          </a:prstGeom>
        </p:spPr>
      </p:pic>
      <p:sp>
        <p:nvSpPr>
          <p:cNvPr id="15" name="Cloud Callout 14">
            <a:extLst>
              <a:ext uri="{FF2B5EF4-FFF2-40B4-BE49-F238E27FC236}">
                <a16:creationId xmlns:a16="http://schemas.microsoft.com/office/drawing/2014/main" id="{E998BA7D-4291-5E07-1FC2-CA24BE3C1FBA}"/>
              </a:ext>
            </a:extLst>
          </p:cNvPr>
          <p:cNvSpPr/>
          <p:nvPr/>
        </p:nvSpPr>
        <p:spPr>
          <a:xfrm>
            <a:off x="929458" y="1468088"/>
            <a:ext cx="1102626" cy="425564"/>
          </a:xfrm>
          <a:prstGeom prst="cloud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latin typeface="Helvetica" pitchFamily="2" charset="0"/>
              </a:rPr>
              <a:t>Oops!</a:t>
            </a:r>
          </a:p>
        </p:txBody>
      </p:sp>
      <p:sp>
        <p:nvSpPr>
          <p:cNvPr id="17" name="Rounded Rectangle 16">
            <a:extLst>
              <a:ext uri="{FF2B5EF4-FFF2-40B4-BE49-F238E27FC236}">
                <a16:creationId xmlns:a16="http://schemas.microsoft.com/office/drawing/2014/main" id="{09EF738E-3E99-D6E6-F894-4FCA935EE6AB}"/>
              </a:ext>
            </a:extLst>
          </p:cNvPr>
          <p:cNvSpPr/>
          <p:nvPr/>
        </p:nvSpPr>
        <p:spPr>
          <a:xfrm>
            <a:off x="689865" y="3373914"/>
            <a:ext cx="1558476" cy="143664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Helvetica" pitchFamily="2" charset="0"/>
              </a:rPr>
              <a:t>Someone accidentally clicks on a phishing email link…</a:t>
            </a:r>
          </a:p>
        </p:txBody>
      </p:sp>
      <p:sp>
        <p:nvSpPr>
          <p:cNvPr id="49" name="Rounded Rectangle 48">
            <a:extLst>
              <a:ext uri="{FF2B5EF4-FFF2-40B4-BE49-F238E27FC236}">
                <a16:creationId xmlns:a16="http://schemas.microsoft.com/office/drawing/2014/main" id="{7A9DF7E2-F5E8-D2DA-DCE3-87FCE13F29EA}"/>
              </a:ext>
            </a:extLst>
          </p:cNvPr>
          <p:cNvSpPr/>
          <p:nvPr/>
        </p:nvSpPr>
        <p:spPr>
          <a:xfrm>
            <a:off x="2642490" y="3373914"/>
            <a:ext cx="1324448" cy="143664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Helvetica" pitchFamily="2" charset="0"/>
              </a:rPr>
              <a:t>This lets the bad actor in…</a:t>
            </a:r>
          </a:p>
          <a:p>
            <a:pPr algn="ctr"/>
            <a:endParaRPr lang="en-US" sz="1400" dirty="0">
              <a:latin typeface="Helvetica" pitchFamily="2" charset="0"/>
            </a:endParaRPr>
          </a:p>
          <a:p>
            <a:pPr algn="ctr"/>
            <a:r>
              <a:rPr lang="en-US" sz="1400" b="1" dirty="0">
                <a:solidFill>
                  <a:srgbClr val="FFFF00"/>
                </a:solidFill>
                <a:latin typeface="Helvetica" pitchFamily="2" charset="0"/>
              </a:rPr>
              <a:t>malware deployed</a:t>
            </a:r>
          </a:p>
        </p:txBody>
      </p:sp>
      <p:pic>
        <p:nvPicPr>
          <p:cNvPr id="50" name="Picture 49" descr="Icon&#10;&#10;Description automatically generated">
            <a:extLst>
              <a:ext uri="{FF2B5EF4-FFF2-40B4-BE49-F238E27FC236}">
                <a16:creationId xmlns:a16="http://schemas.microsoft.com/office/drawing/2014/main" id="{CB5CDC81-B0DC-309E-77DB-862CFFB75335}"/>
              </a:ext>
            </a:extLst>
          </p:cNvPr>
          <p:cNvPicPr>
            <a:picLocks noChangeAspect="1"/>
          </p:cNvPicPr>
          <p:nvPr/>
        </p:nvPicPr>
        <p:blipFill>
          <a:blip r:embed="rId3"/>
          <a:stretch>
            <a:fillRect/>
          </a:stretch>
        </p:blipFill>
        <p:spPr>
          <a:xfrm>
            <a:off x="9360259" y="1609141"/>
            <a:ext cx="1664004" cy="1638664"/>
          </a:xfrm>
          <a:prstGeom prst="rect">
            <a:avLst/>
          </a:prstGeom>
        </p:spPr>
      </p:pic>
      <p:pic>
        <p:nvPicPr>
          <p:cNvPr id="51" name="Picture 50" descr="A picture containing text, metalware&#10;&#10;Description automatically generated">
            <a:extLst>
              <a:ext uri="{FF2B5EF4-FFF2-40B4-BE49-F238E27FC236}">
                <a16:creationId xmlns:a16="http://schemas.microsoft.com/office/drawing/2014/main" id="{8DD9F2AE-FB1F-E3DF-0E03-3F68BFE23DF7}"/>
              </a:ext>
            </a:extLst>
          </p:cNvPr>
          <p:cNvPicPr>
            <a:picLocks noChangeAspect="1"/>
          </p:cNvPicPr>
          <p:nvPr/>
        </p:nvPicPr>
        <p:blipFill>
          <a:blip r:embed="rId6"/>
          <a:stretch>
            <a:fillRect/>
          </a:stretch>
        </p:blipFill>
        <p:spPr>
          <a:xfrm>
            <a:off x="9631582" y="1759469"/>
            <a:ext cx="1218427" cy="1254263"/>
          </a:xfrm>
          <a:prstGeom prst="rect">
            <a:avLst/>
          </a:prstGeom>
        </p:spPr>
      </p:pic>
      <p:sp>
        <p:nvSpPr>
          <p:cNvPr id="53" name="Rounded Rectangle 52">
            <a:extLst>
              <a:ext uri="{FF2B5EF4-FFF2-40B4-BE49-F238E27FC236}">
                <a16:creationId xmlns:a16="http://schemas.microsoft.com/office/drawing/2014/main" id="{B2CEB0C3-3F58-18D2-094B-7470F196DF3F}"/>
              </a:ext>
            </a:extLst>
          </p:cNvPr>
          <p:cNvSpPr/>
          <p:nvPr/>
        </p:nvSpPr>
        <p:spPr>
          <a:xfrm>
            <a:off x="9287347" y="3373914"/>
            <a:ext cx="2026517" cy="143664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Helvetica" pitchFamily="2" charset="0"/>
              </a:rPr>
              <a:t>The bad actor now either </a:t>
            </a:r>
            <a:r>
              <a:rPr lang="en-US" sz="1400" b="1" dirty="0">
                <a:solidFill>
                  <a:srgbClr val="FFFF00"/>
                </a:solidFill>
                <a:latin typeface="Helvetica" pitchFamily="2" charset="0"/>
              </a:rPr>
              <a:t>encrypts your data or event worse your active directory </a:t>
            </a:r>
            <a:r>
              <a:rPr lang="en-US" sz="1400" dirty="0">
                <a:latin typeface="Helvetica" pitchFamily="2" charset="0"/>
              </a:rPr>
              <a:t>and hold you </a:t>
            </a:r>
            <a:r>
              <a:rPr lang="en-US" b="1" u="sng" dirty="0">
                <a:solidFill>
                  <a:srgbClr val="FFFF00"/>
                </a:solidFill>
                <a:latin typeface="Helvetica" pitchFamily="2" charset="0"/>
              </a:rPr>
              <a:t>ransom</a:t>
            </a:r>
            <a:endParaRPr lang="en-US" sz="1400" b="1" u="sng" dirty="0">
              <a:solidFill>
                <a:srgbClr val="FFFF00"/>
              </a:solidFill>
              <a:latin typeface="Helvetica" pitchFamily="2" charset="0"/>
            </a:endParaRPr>
          </a:p>
        </p:txBody>
      </p:sp>
      <p:sp>
        <p:nvSpPr>
          <p:cNvPr id="2" name="Right Arrow 1">
            <a:extLst>
              <a:ext uri="{FF2B5EF4-FFF2-40B4-BE49-F238E27FC236}">
                <a16:creationId xmlns:a16="http://schemas.microsoft.com/office/drawing/2014/main" id="{D816128E-9C62-4FDE-1FA2-A6E01A0DCFE7}"/>
              </a:ext>
            </a:extLst>
          </p:cNvPr>
          <p:cNvSpPr/>
          <p:nvPr/>
        </p:nvSpPr>
        <p:spPr>
          <a:xfrm>
            <a:off x="2163038" y="1979491"/>
            <a:ext cx="318902" cy="334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a:extLst>
              <a:ext uri="{FF2B5EF4-FFF2-40B4-BE49-F238E27FC236}">
                <a16:creationId xmlns:a16="http://schemas.microsoft.com/office/drawing/2014/main" id="{5AE38633-C988-4981-201E-47CEF6DC4B45}"/>
              </a:ext>
            </a:extLst>
          </p:cNvPr>
          <p:cNvSpPr/>
          <p:nvPr/>
        </p:nvSpPr>
        <p:spPr>
          <a:xfrm>
            <a:off x="4201637" y="1979490"/>
            <a:ext cx="318902" cy="334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B95E1535-3352-9477-4A76-913CBAA79292}"/>
              </a:ext>
            </a:extLst>
          </p:cNvPr>
          <p:cNvSpPr/>
          <p:nvPr/>
        </p:nvSpPr>
        <p:spPr>
          <a:xfrm>
            <a:off x="6744551" y="1977338"/>
            <a:ext cx="318902" cy="334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a:extLst>
              <a:ext uri="{FF2B5EF4-FFF2-40B4-BE49-F238E27FC236}">
                <a16:creationId xmlns:a16="http://schemas.microsoft.com/office/drawing/2014/main" id="{EC5790E9-FF56-9394-1F46-997ECBAE6A8A}"/>
              </a:ext>
            </a:extLst>
          </p:cNvPr>
          <p:cNvSpPr/>
          <p:nvPr/>
        </p:nvSpPr>
        <p:spPr>
          <a:xfrm>
            <a:off x="8768292" y="1977338"/>
            <a:ext cx="318902" cy="334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7D5AD38-A657-3729-F0C5-16A4D1AD0518}"/>
              </a:ext>
            </a:extLst>
          </p:cNvPr>
          <p:cNvSpPr/>
          <p:nvPr/>
        </p:nvSpPr>
        <p:spPr>
          <a:xfrm>
            <a:off x="4361088" y="3373914"/>
            <a:ext cx="2374107" cy="143664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Helvetica" pitchFamily="2" charset="0"/>
              </a:rPr>
              <a:t>The bad actor accesses Active Directory and now has the keys to the kingdom and the </a:t>
            </a:r>
            <a:r>
              <a:rPr lang="en-US" sz="1400" b="1" dirty="0">
                <a:solidFill>
                  <a:srgbClr val="FFFF00"/>
                </a:solidFill>
                <a:latin typeface="Helvetica" pitchFamily="2" charset="0"/>
              </a:rPr>
              <a:t>ability to edit privileges of every user</a:t>
            </a:r>
            <a:r>
              <a:rPr lang="en-US" sz="1400" dirty="0">
                <a:latin typeface="Helvetica" pitchFamily="2" charset="0"/>
              </a:rPr>
              <a:t>…</a:t>
            </a:r>
          </a:p>
        </p:txBody>
      </p:sp>
      <p:sp>
        <p:nvSpPr>
          <p:cNvPr id="22" name="Rounded Rectangle 21">
            <a:extLst>
              <a:ext uri="{FF2B5EF4-FFF2-40B4-BE49-F238E27FC236}">
                <a16:creationId xmlns:a16="http://schemas.microsoft.com/office/drawing/2014/main" id="{4716886D-A2DA-8F06-F592-BD703643DB9C}"/>
              </a:ext>
            </a:extLst>
          </p:cNvPr>
          <p:cNvSpPr/>
          <p:nvPr/>
        </p:nvSpPr>
        <p:spPr>
          <a:xfrm>
            <a:off x="7031575" y="3363301"/>
            <a:ext cx="1959392" cy="143664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Helvetica" pitchFamily="2" charset="0"/>
              </a:rPr>
              <a:t>The bad actor elevates their own privileges &amp; makes themselves king &amp; </a:t>
            </a:r>
            <a:r>
              <a:rPr lang="en-US" sz="1400" b="1" dirty="0">
                <a:solidFill>
                  <a:srgbClr val="FFFF00"/>
                </a:solidFill>
                <a:latin typeface="Helvetica" pitchFamily="2" charset="0"/>
              </a:rPr>
              <a:t>locks you out</a:t>
            </a:r>
            <a:r>
              <a:rPr lang="en-US" sz="1400" dirty="0">
                <a:latin typeface="Helvetica" pitchFamily="2" charset="0"/>
              </a:rPr>
              <a:t>…</a:t>
            </a:r>
          </a:p>
        </p:txBody>
      </p:sp>
      <p:sp>
        <p:nvSpPr>
          <p:cNvPr id="7" name="TextBox 6">
            <a:extLst>
              <a:ext uri="{FF2B5EF4-FFF2-40B4-BE49-F238E27FC236}">
                <a16:creationId xmlns:a16="http://schemas.microsoft.com/office/drawing/2014/main" id="{62A8E3F0-4CEB-08FF-9122-AA966EBB1DAA}"/>
              </a:ext>
            </a:extLst>
          </p:cNvPr>
          <p:cNvSpPr txBox="1"/>
          <p:nvPr/>
        </p:nvSpPr>
        <p:spPr>
          <a:xfrm>
            <a:off x="4732988" y="5794013"/>
            <a:ext cx="6393097" cy="338554"/>
          </a:xfrm>
          <a:prstGeom prst="rect">
            <a:avLst/>
          </a:prstGeom>
          <a:noFill/>
        </p:spPr>
        <p:txBody>
          <a:bodyPr wrap="none" rtlCol="0">
            <a:spAutoFit/>
          </a:bodyPr>
          <a:lstStyle/>
          <a:p>
            <a:r>
              <a:rPr lang="en-US" sz="1600" dirty="0">
                <a:solidFill>
                  <a:schemeClr val="bg1"/>
                </a:solidFill>
                <a:latin typeface="Helvetica" pitchFamily="2" charset="0"/>
              </a:rPr>
              <a:t>Do this using Mimikatz/DC Shadow and this will evade SIEM logging</a:t>
            </a:r>
          </a:p>
        </p:txBody>
      </p:sp>
      <p:sp>
        <p:nvSpPr>
          <p:cNvPr id="3" name="TextBox 2">
            <a:extLst>
              <a:ext uri="{FF2B5EF4-FFF2-40B4-BE49-F238E27FC236}">
                <a16:creationId xmlns:a16="http://schemas.microsoft.com/office/drawing/2014/main" id="{077BF35C-78DE-804C-764A-670ADDC0DFA3}"/>
              </a:ext>
            </a:extLst>
          </p:cNvPr>
          <p:cNvSpPr txBox="1"/>
          <p:nvPr/>
        </p:nvSpPr>
        <p:spPr>
          <a:xfrm>
            <a:off x="675760" y="5534577"/>
            <a:ext cx="1805302" cy="1200329"/>
          </a:xfrm>
          <a:prstGeom prst="rect">
            <a:avLst/>
          </a:prstGeom>
          <a:noFill/>
        </p:spPr>
        <p:txBody>
          <a:bodyPr wrap="none" rtlCol="0">
            <a:spAutoFit/>
          </a:bodyPr>
          <a:lstStyle/>
          <a:p>
            <a:r>
              <a:rPr lang="en-US" sz="1200" i="1" dirty="0">
                <a:solidFill>
                  <a:schemeClr val="bg1"/>
                </a:solidFill>
                <a:latin typeface="Helvetica" pitchFamily="2" charset="0"/>
              </a:rPr>
              <a:t>Could also be…</a:t>
            </a:r>
          </a:p>
          <a:p>
            <a:pPr marL="171450" indent="-171450">
              <a:buFont typeface="Arial" panose="020B0604020202020204" pitchFamily="34" charset="0"/>
              <a:buChar char="•"/>
            </a:pPr>
            <a:r>
              <a:rPr lang="en-US" sz="1200" i="1" dirty="0">
                <a:solidFill>
                  <a:schemeClr val="bg1"/>
                </a:solidFill>
                <a:latin typeface="Helvetica" pitchFamily="2" charset="0"/>
              </a:rPr>
              <a:t>Stolen credentials</a:t>
            </a:r>
          </a:p>
          <a:p>
            <a:pPr marL="171450" indent="-171450">
              <a:buFont typeface="Arial" panose="020B0604020202020204" pitchFamily="34" charset="0"/>
              <a:buChar char="•"/>
            </a:pPr>
            <a:r>
              <a:rPr lang="en-US" sz="1200" i="1" dirty="0">
                <a:solidFill>
                  <a:schemeClr val="bg1"/>
                </a:solidFill>
                <a:latin typeface="Helvetica" pitchFamily="2" charset="0"/>
              </a:rPr>
              <a:t>Unpatched exchange</a:t>
            </a:r>
          </a:p>
          <a:p>
            <a:pPr marL="171450" indent="-171450">
              <a:buFont typeface="Arial" panose="020B0604020202020204" pitchFamily="34" charset="0"/>
              <a:buChar char="•"/>
            </a:pPr>
            <a:r>
              <a:rPr lang="en-US" sz="1200" i="1" dirty="0">
                <a:solidFill>
                  <a:schemeClr val="bg1"/>
                </a:solidFill>
                <a:latin typeface="Helvetica" pitchFamily="2" charset="0"/>
              </a:rPr>
              <a:t>Remote desktop</a:t>
            </a:r>
          </a:p>
          <a:p>
            <a:pPr marL="171450" indent="-171450">
              <a:buFont typeface="Arial" panose="020B0604020202020204" pitchFamily="34" charset="0"/>
              <a:buChar char="•"/>
            </a:pPr>
            <a:r>
              <a:rPr lang="en-US" sz="1200" i="1" dirty="0">
                <a:solidFill>
                  <a:schemeClr val="bg1"/>
                </a:solidFill>
                <a:latin typeface="Helvetica" pitchFamily="2" charset="0"/>
              </a:rPr>
              <a:t>Unsecure VPN</a:t>
            </a:r>
          </a:p>
          <a:p>
            <a:endParaRPr lang="en-US" sz="1200" i="1" dirty="0">
              <a:solidFill>
                <a:schemeClr val="bg1"/>
              </a:solidFill>
              <a:latin typeface="Helvetica" pitchFamily="2" charset="0"/>
            </a:endParaRPr>
          </a:p>
        </p:txBody>
      </p:sp>
      <p:sp>
        <p:nvSpPr>
          <p:cNvPr id="5" name="Arrow: Chevron 10">
            <a:extLst>
              <a:ext uri="{FF2B5EF4-FFF2-40B4-BE49-F238E27FC236}">
                <a16:creationId xmlns:a16="http://schemas.microsoft.com/office/drawing/2014/main" id="{76D0CE19-88E9-C3EC-B057-2C75389E9838}"/>
              </a:ext>
            </a:extLst>
          </p:cNvPr>
          <p:cNvSpPr/>
          <p:nvPr/>
        </p:nvSpPr>
        <p:spPr>
          <a:xfrm>
            <a:off x="502978" y="5076888"/>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rPr>
              <a:t>Initial access</a:t>
            </a:r>
          </a:p>
        </p:txBody>
      </p:sp>
      <p:sp>
        <p:nvSpPr>
          <p:cNvPr id="32" name="Arrow: Chevron 10">
            <a:extLst>
              <a:ext uri="{FF2B5EF4-FFF2-40B4-BE49-F238E27FC236}">
                <a16:creationId xmlns:a16="http://schemas.microsoft.com/office/drawing/2014/main" id="{0ED1F67B-E5B2-E28B-B107-6780DFB25E5C}"/>
              </a:ext>
            </a:extLst>
          </p:cNvPr>
          <p:cNvSpPr/>
          <p:nvPr/>
        </p:nvSpPr>
        <p:spPr>
          <a:xfrm>
            <a:off x="2301691" y="5076888"/>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lvl="0" algn="ctr">
              <a:defRPr/>
            </a:pPr>
            <a:r>
              <a:rPr lang="en-US" sz="1400" dirty="0">
                <a:solidFill>
                  <a:srgbClr val="FFFFFF"/>
                </a:solidFill>
                <a:latin typeface="Helvetica" pitchFamily="2" charset="0"/>
              </a:rPr>
              <a:t>Reconnaissance</a:t>
            </a:r>
            <a:endParaRPr kumimoji="0" lang="en-US" sz="1400" b="0" i="0" u="none" strike="noStrike" kern="1200" cap="none" spc="0" normalizeH="0" baseline="0" noProof="0" dirty="0">
              <a:ln>
                <a:noFill/>
              </a:ln>
              <a:solidFill>
                <a:srgbClr val="FFFFFF"/>
              </a:solidFill>
              <a:effectLst/>
              <a:uLnTx/>
              <a:uFillTx/>
              <a:latin typeface="Helvetica" pitchFamily="2" charset="0"/>
            </a:endParaRPr>
          </a:p>
        </p:txBody>
      </p:sp>
      <p:sp>
        <p:nvSpPr>
          <p:cNvPr id="33" name="Arrow: Chevron 10">
            <a:extLst>
              <a:ext uri="{FF2B5EF4-FFF2-40B4-BE49-F238E27FC236}">
                <a16:creationId xmlns:a16="http://schemas.microsoft.com/office/drawing/2014/main" id="{BE94D594-571F-2DC8-F2C1-6DA6AB81A74D}"/>
              </a:ext>
            </a:extLst>
          </p:cNvPr>
          <p:cNvSpPr/>
          <p:nvPr/>
        </p:nvSpPr>
        <p:spPr>
          <a:xfrm>
            <a:off x="4100404" y="5076888"/>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rPr>
              <a:t>Propagation</a:t>
            </a:r>
          </a:p>
        </p:txBody>
      </p:sp>
      <p:sp>
        <p:nvSpPr>
          <p:cNvPr id="34" name="Arrow: Chevron 10">
            <a:extLst>
              <a:ext uri="{FF2B5EF4-FFF2-40B4-BE49-F238E27FC236}">
                <a16:creationId xmlns:a16="http://schemas.microsoft.com/office/drawing/2014/main" id="{C02167AB-D543-7634-C40C-FB4BA2652DB9}"/>
              </a:ext>
            </a:extLst>
          </p:cNvPr>
          <p:cNvSpPr/>
          <p:nvPr/>
        </p:nvSpPr>
        <p:spPr>
          <a:xfrm>
            <a:off x="5892528" y="5084491"/>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rPr>
              <a:t>Escalation</a:t>
            </a:r>
          </a:p>
        </p:txBody>
      </p:sp>
      <p:sp>
        <p:nvSpPr>
          <p:cNvPr id="35" name="Arrow: Chevron 10">
            <a:extLst>
              <a:ext uri="{FF2B5EF4-FFF2-40B4-BE49-F238E27FC236}">
                <a16:creationId xmlns:a16="http://schemas.microsoft.com/office/drawing/2014/main" id="{42E267CA-1674-4E5A-03E9-FB26EE441E31}"/>
              </a:ext>
            </a:extLst>
          </p:cNvPr>
          <p:cNvSpPr/>
          <p:nvPr/>
        </p:nvSpPr>
        <p:spPr>
          <a:xfrm>
            <a:off x="7684652" y="5076888"/>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rPr>
              <a:t>Exfiltration</a:t>
            </a:r>
          </a:p>
        </p:txBody>
      </p:sp>
      <p:sp>
        <p:nvSpPr>
          <p:cNvPr id="36" name="Arrow: Chevron 10">
            <a:extLst>
              <a:ext uri="{FF2B5EF4-FFF2-40B4-BE49-F238E27FC236}">
                <a16:creationId xmlns:a16="http://schemas.microsoft.com/office/drawing/2014/main" id="{970E81DA-B0BB-1388-6C5B-90DE56EF6CCB}"/>
              </a:ext>
            </a:extLst>
          </p:cNvPr>
          <p:cNvSpPr/>
          <p:nvPr/>
        </p:nvSpPr>
        <p:spPr>
          <a:xfrm>
            <a:off x="9463598" y="5065309"/>
            <a:ext cx="1850265" cy="338554"/>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rPr>
              <a:t>Encryption</a:t>
            </a:r>
          </a:p>
        </p:txBody>
      </p:sp>
      <p:sp>
        <p:nvSpPr>
          <p:cNvPr id="37" name="Up Arrow 36">
            <a:extLst>
              <a:ext uri="{FF2B5EF4-FFF2-40B4-BE49-F238E27FC236}">
                <a16:creationId xmlns:a16="http://schemas.microsoft.com/office/drawing/2014/main" id="{1272227E-09C7-1565-6971-104A4E1B9B00}"/>
              </a:ext>
            </a:extLst>
          </p:cNvPr>
          <p:cNvSpPr/>
          <p:nvPr/>
        </p:nvSpPr>
        <p:spPr>
          <a:xfrm>
            <a:off x="7839415" y="4970484"/>
            <a:ext cx="180245" cy="815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DB50605-78C5-33CF-F64C-6FAB268C4EAE}"/>
              </a:ext>
            </a:extLst>
          </p:cNvPr>
          <p:cNvSpPr/>
          <p:nvPr/>
        </p:nvSpPr>
        <p:spPr>
          <a:xfrm>
            <a:off x="2700262" y="6318031"/>
            <a:ext cx="6500813" cy="4472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Average ransomware payouts are ~$1m globally and in Asia Pacific</a:t>
            </a:r>
          </a:p>
        </p:txBody>
      </p:sp>
    </p:spTree>
    <p:extLst>
      <p:ext uri="{BB962C8B-B14F-4D97-AF65-F5344CB8AC3E}">
        <p14:creationId xmlns:p14="http://schemas.microsoft.com/office/powerpoint/2010/main" val="13017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Section Divider - Navy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95A9AF48-8C79-476F-BE25-973F5D38DC23}"/>
    </a:ext>
  </a:extLst>
</a:theme>
</file>

<file path=ppt/theme/theme10.xml><?xml version="1.0" encoding="utf-8"?>
<a:theme xmlns:a="http://schemas.openxmlformats.org/drawingml/2006/main" name="Sidebar Slide - Blu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1D689EE6-F83A-4C7F-A42B-6186148F0A75}"/>
    </a:ext>
  </a:extLst>
</a:theme>
</file>

<file path=ppt/theme/theme11.xml><?xml version="1.0" encoding="utf-8"?>
<a:theme xmlns:a="http://schemas.openxmlformats.org/drawingml/2006/main" name="Wide Sidebar Slide - Blu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E2F8F9FA-070E-4456-85A7-B9F3BBFBA703}"/>
    </a:ext>
  </a:extLst>
</a:theme>
</file>

<file path=ppt/theme/theme12.xml><?xml version="1.0" encoding="utf-8"?>
<a:theme xmlns:a="http://schemas.openxmlformats.org/drawingml/2006/main" name="1_Blue Text Slide -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Section Divider - Navy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Blue Text Slide -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 - Pink Wav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6903FA9A-E5CB-4744-9C72-7D78AB2D1D6C}"/>
    </a:ext>
  </a:extLst>
</a:theme>
</file>

<file path=ppt/theme/theme3.xml><?xml version="1.0" encoding="utf-8"?>
<a:theme xmlns:a="http://schemas.openxmlformats.org/drawingml/2006/main" name="White Text Slid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DC46C221-B58D-4FC6-9CE9-D36CDC6A2C47}"/>
    </a:ext>
  </a:extLst>
</a:theme>
</file>

<file path=ppt/theme/theme4.xml><?xml version="1.0" encoding="utf-8"?>
<a:theme xmlns:a="http://schemas.openxmlformats.org/drawingml/2006/main" name="White Text Slide -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6BC1E6BE-481D-49B5-A190-6786C20BC3F4}"/>
    </a:ext>
  </a:extLst>
</a:theme>
</file>

<file path=ppt/theme/theme5.xml><?xml version="1.0" encoding="utf-8"?>
<a:theme xmlns:a="http://schemas.openxmlformats.org/drawingml/2006/main" name="Section Divider - Blue Wav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7389895B-21FB-4EC5-AF67-E3D5A5F52A4B}"/>
    </a:ext>
  </a:extLst>
</a:theme>
</file>

<file path=ppt/theme/theme6.xml><?xml version="1.0" encoding="utf-8"?>
<a:theme xmlns:a="http://schemas.openxmlformats.org/drawingml/2006/main" name="White Text Slide - Grid No Logo">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B45F90A1-2BA5-4660-80B5-467F15B370F1}"/>
    </a:ext>
  </a:extLst>
</a:theme>
</file>

<file path=ppt/theme/theme7.xml><?xml version="1.0" encoding="utf-8"?>
<a:theme xmlns:a="http://schemas.openxmlformats.org/drawingml/2006/main" name="White Text Slide - Wave">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024B7797-A74B-4774-8F03-B95B3D868AAA}"/>
    </a:ext>
  </a:extLst>
</a:theme>
</file>

<file path=ppt/theme/theme8.xml><?xml version="1.0" encoding="utf-8"?>
<a:theme xmlns:a="http://schemas.openxmlformats.org/drawingml/2006/main" name="White Text Slide - Wave No Logo">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798A700A-6C5E-4218-AD19-684BF2DAC833}"/>
    </a:ext>
  </a:extLst>
</a:theme>
</file>

<file path=ppt/theme/theme9.xml><?xml version="1.0" encoding="utf-8"?>
<a:theme xmlns:a="http://schemas.openxmlformats.org/drawingml/2006/main" name="Blue Text Slide - Grid">
  <a:themeElements>
    <a:clrScheme name="Semperis">
      <a:dk1>
        <a:srgbClr val="121326"/>
      </a:dk1>
      <a:lt1>
        <a:srgbClr val="FFFFFF"/>
      </a:lt1>
      <a:dk2>
        <a:srgbClr val="2D415B"/>
      </a:dk2>
      <a:lt2>
        <a:srgbClr val="E5E7E6"/>
      </a:lt2>
      <a:accent1>
        <a:srgbClr val="E9008B"/>
      </a:accent1>
      <a:accent2>
        <a:srgbClr val="E52820"/>
      </a:accent2>
      <a:accent3>
        <a:srgbClr val="1741EC"/>
      </a:accent3>
      <a:accent4>
        <a:srgbClr val="429BE9"/>
      </a:accent4>
      <a:accent5>
        <a:srgbClr val="071838"/>
      </a:accent5>
      <a:accent6>
        <a:srgbClr val="06272F"/>
      </a:accent6>
      <a:hlink>
        <a:srgbClr val="1B41EA"/>
      </a:hlink>
      <a:folHlink>
        <a:srgbClr val="1A4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8B1026D-F24E-4715-8793-17D1BAAAC406}" vid="{E5104824-B5C2-4CC8-B894-8218409320F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e71acac-3bd1-45d1-8cc8-8a9a86767c58">
      <Terms xmlns="http://schemas.microsoft.com/office/infopath/2007/PartnerControls"/>
    </lcf76f155ced4ddcb4097134ff3c332f>
    <TaxCatchAll xmlns="295eac57-25d9-4afd-beed-aea32f93f7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5297CE0208D84786979F05C2A80E8F" ma:contentTypeVersion="16" ma:contentTypeDescription="Create a new document." ma:contentTypeScope="" ma:versionID="8e100302b657a7aa3accc9edebca7732">
  <xsd:schema xmlns:xsd="http://www.w3.org/2001/XMLSchema" xmlns:xs="http://www.w3.org/2001/XMLSchema" xmlns:p="http://schemas.microsoft.com/office/2006/metadata/properties" xmlns:ns2="7e71acac-3bd1-45d1-8cc8-8a9a86767c58" xmlns:ns3="295eac57-25d9-4afd-beed-aea32f93f7e2" targetNamespace="http://schemas.microsoft.com/office/2006/metadata/properties" ma:root="true" ma:fieldsID="546621667856fd6980d8bb75e2e58d37" ns2:_="" ns3:_="">
    <xsd:import namespace="7e71acac-3bd1-45d1-8cc8-8a9a86767c58"/>
    <xsd:import namespace="295eac57-25d9-4afd-beed-aea32f93f7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71acac-3bd1-45d1-8cc8-8a9a86767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afc0f4-a91b-40be-b802-c7d006544dc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5eac57-25d9-4afd-beed-aea32f93f7e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5c07b9-d40a-4fb5-a3b1-1bffb98a3648}" ma:internalName="TaxCatchAll" ma:showField="CatchAllData" ma:web="295eac57-25d9-4afd-beed-aea32f93f7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4C523B-0151-473F-A9CA-FCB7997DCC42}">
  <ds:schemaRefs>
    <ds:schemaRef ds:uri="http://schemas.microsoft.com/sharepoint/v3/contenttype/forms"/>
  </ds:schemaRefs>
</ds:datastoreItem>
</file>

<file path=customXml/itemProps2.xml><?xml version="1.0" encoding="utf-8"?>
<ds:datastoreItem xmlns:ds="http://schemas.openxmlformats.org/officeDocument/2006/customXml" ds:itemID="{52EFE772-0417-4CB9-86B0-6BB817B2C8D6}">
  <ds:schemaRefs>
    <ds:schemaRef ds:uri="http://purl.org/dc/terms/"/>
    <ds:schemaRef ds:uri="http://purl.org/dc/elements/1.1/"/>
    <ds:schemaRef ds:uri="http://www.w3.org/XML/1998/namespace"/>
    <ds:schemaRef ds:uri="http://schemas.microsoft.com/office/2006/documentManagement/types"/>
    <ds:schemaRef ds:uri="b45628d7-4c15-4b88-896b-8e835e47f692"/>
    <ds:schemaRef ds:uri="http://purl.org/dc/dcmitype/"/>
    <ds:schemaRef ds:uri="http://schemas.openxmlformats.org/package/2006/metadata/core-properties"/>
    <ds:schemaRef ds:uri="http://schemas.microsoft.com/office/infopath/2007/PartnerControls"/>
    <ds:schemaRef ds:uri="4b59fd63-bab2-4de2-a639-a5648fd0cb56"/>
    <ds:schemaRef ds:uri="http://schemas.microsoft.com/office/2006/metadata/properties"/>
  </ds:schemaRefs>
</ds:datastoreItem>
</file>

<file path=customXml/itemProps3.xml><?xml version="1.0" encoding="utf-8"?>
<ds:datastoreItem xmlns:ds="http://schemas.openxmlformats.org/officeDocument/2006/customXml" ds:itemID="{14DEF06F-8C9F-4B51-9CAA-17B3A4E85A00}"/>
</file>

<file path=docProps/app.xml><?xml version="1.0" encoding="utf-8"?>
<Properties xmlns="http://schemas.openxmlformats.org/officeDocument/2006/extended-properties" xmlns:vt="http://schemas.openxmlformats.org/officeDocument/2006/docPropsVTypes">
  <Template>Section Divider - Navy Grid</Template>
  <TotalTime>2736</TotalTime>
  <Words>2802</Words>
  <Application>Microsoft Office PowerPoint</Application>
  <PresentationFormat>Widescreen</PresentationFormat>
  <Paragraphs>403</Paragraphs>
  <Slides>34</Slides>
  <Notes>11</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34</vt:i4>
      </vt:variant>
    </vt:vector>
  </HeadingPairs>
  <TitlesOfParts>
    <vt:vector size="61" baseType="lpstr">
      <vt:lpstr>Gill Sans Light</vt:lpstr>
      <vt:lpstr>Helvetica Light</vt:lpstr>
      <vt:lpstr>Arial</vt:lpstr>
      <vt:lpstr>Barlow</vt:lpstr>
      <vt:lpstr>Calibri</vt:lpstr>
      <vt:lpstr>Calibri Light</vt:lpstr>
      <vt:lpstr>Helvetica</vt:lpstr>
      <vt:lpstr>Montserrat ExtraLight</vt:lpstr>
      <vt:lpstr>Segoe UI</vt:lpstr>
      <vt:lpstr>Segoe UI Light</vt:lpstr>
      <vt:lpstr>Source Sans Pro Light</vt:lpstr>
      <vt:lpstr>Tahoma</vt:lpstr>
      <vt:lpstr>Times New Roman</vt:lpstr>
      <vt:lpstr>Section Divider - Navy Grid</vt:lpstr>
      <vt:lpstr>Section Divider - Pink Wave</vt:lpstr>
      <vt:lpstr>White Text Slide</vt:lpstr>
      <vt:lpstr>White Text Slide - Grid</vt:lpstr>
      <vt:lpstr>Section Divider - Blue Wave</vt:lpstr>
      <vt:lpstr>White Text Slide - Grid No Logo</vt:lpstr>
      <vt:lpstr>White Text Slide - Wave</vt:lpstr>
      <vt:lpstr>White Text Slide - Wave No Logo</vt:lpstr>
      <vt:lpstr>Blue Text Slide - Grid</vt:lpstr>
      <vt:lpstr>Sidebar Slide - Blue</vt:lpstr>
      <vt:lpstr>Wide Sidebar Slide - Blue</vt:lpstr>
      <vt:lpstr>1_Blue Text Slide - Grid</vt:lpstr>
      <vt:lpstr>1_Section Divider - Navy Grid</vt:lpstr>
      <vt:lpstr>2_Blue Text Slide - Grid</vt:lpstr>
      <vt:lpstr>Ransomware, Risk &amp; Recovery</vt:lpstr>
      <vt:lpstr>Active Directory at the Core</vt:lpstr>
      <vt:lpstr>Active Directory is Central to Hybrid Identity</vt:lpstr>
      <vt:lpstr>Fundamentals of Active Directory</vt:lpstr>
      <vt:lpstr>Hybrid Identity: On Prem AD &amp; Azure AD</vt:lpstr>
      <vt:lpstr>PowerPoint Presentation</vt:lpstr>
      <vt:lpstr>It’s Old</vt:lpstr>
      <vt:lpstr>It’s Vulnerable</vt:lpstr>
      <vt:lpstr>Simple AD Breach with Ransomware</vt:lpstr>
      <vt:lpstr>PowerPoint Presentation</vt:lpstr>
      <vt:lpstr>PowerPoint Presentation</vt:lpstr>
      <vt:lpstr>Maersk and NotPetya</vt:lpstr>
      <vt:lpstr>Nine days for an Active Directory recovery isn't good enough. You should aspire to 24 hours. If you can't, then you can't repair anything else.</vt:lpstr>
      <vt:lpstr>How likely is an AD breach for you?</vt:lpstr>
      <vt:lpstr>PowerPoint Presentation</vt:lpstr>
      <vt:lpstr>PowerPoint Presentation</vt:lpstr>
      <vt:lpstr>What Does it Take to Manually Perform a Forest Recovery?</vt:lpstr>
      <vt:lpstr>You can’t outwit/outplay/outlast it unfortunately…</vt:lpstr>
      <vt:lpstr>Almost every backup used today  can’t recover AD in a cyber breach</vt:lpstr>
      <vt:lpstr>PowerPoint Presentation</vt:lpstr>
      <vt:lpstr>PowerPoint Presentation</vt:lpstr>
      <vt:lpstr>PowerPoint Presentation</vt:lpstr>
      <vt:lpstr>PowerPoint Presentation</vt:lpstr>
      <vt:lpstr>What are IOEs and IOCs?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Ransomware, Risk &amp; Recovery</dc:title>
  <dc:creator>Jacqueline Young</dc:creator>
  <cp:lastModifiedBy>Revelina Palacio</cp:lastModifiedBy>
  <cp:revision>7</cp:revision>
  <dcterms:created xsi:type="dcterms:W3CDTF">2022-08-22T23:15:05Z</dcterms:created>
  <dcterms:modified xsi:type="dcterms:W3CDTF">2023-02-10T02:51:03Z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0x01010054C9ACB984FC3040A01FF5DFD20C78EF</vt:lpwstr>
  </property>
  <property fmtid="{D5CDD505-2E9C-101B-9397-08002B2CF9AE}" pid="3" name="Order">
    <vt:r8>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SIP_Label_a41b4a8f-68f6-498e-8776-bfd49d0664cb_Enabled">
    <vt:lpwstr>true</vt:lpwstr>
  </property>
  <property fmtid="{D5CDD505-2E9C-101B-9397-08002B2CF9AE}" pid="9" name="MSIP_Label_a41b4a8f-68f6-498e-8776-bfd49d0664cb_SetDate">
    <vt:lpwstr>2022-08-22T23:15:05Z</vt:lpwstr>
  </property>
  <property fmtid="{D5CDD505-2E9C-101B-9397-08002B2CF9AE}" pid="10" name="MSIP_Label_a41b4a8f-68f6-498e-8776-bfd49d0664cb_Method">
    <vt:lpwstr>Standard</vt:lpwstr>
  </property>
  <property fmtid="{D5CDD505-2E9C-101B-9397-08002B2CF9AE}" pid="11" name="MSIP_Label_a41b4a8f-68f6-498e-8776-bfd49d0664cb_Name">
    <vt:lpwstr>General</vt:lpwstr>
  </property>
  <property fmtid="{D5CDD505-2E9C-101B-9397-08002B2CF9AE}" pid="12" name="MSIP_Label_a41b4a8f-68f6-498e-8776-bfd49d0664cb_SiteId">
    <vt:lpwstr>994bd4e1-7504-4e39-9891-48149b5eccf2</vt:lpwstr>
  </property>
  <property fmtid="{D5CDD505-2E9C-101B-9397-08002B2CF9AE}" pid="13" name="MSIP_Label_a41b4a8f-68f6-498e-8776-bfd49d0664cb_ActionId">
    <vt:lpwstr>cd922675-d76e-4d24-ba10-f2c15721b577</vt:lpwstr>
  </property>
  <property fmtid="{D5CDD505-2E9C-101B-9397-08002B2CF9AE}" pid="14" name="MSIP_Label_a41b4a8f-68f6-498e-8776-bfd49d0664cb_ContentBits">
    <vt:lpwstr>0</vt:lpwstr>
  </property>
</Properties>
</file>