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0"/>
  </p:notesMasterIdLst>
  <p:sldIdLst>
    <p:sldId id="261" r:id="rId2"/>
    <p:sldId id="286" r:id="rId3"/>
    <p:sldId id="262" r:id="rId4"/>
    <p:sldId id="287" r:id="rId5"/>
    <p:sldId id="288" r:id="rId6"/>
    <p:sldId id="265" r:id="rId7"/>
    <p:sldId id="284" r:id="rId8"/>
    <p:sldId id="28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7A45BD-807F-4986-A519-AEA0AC74CCA2}" v="2473" dt="2022-06-21T15:16:32.5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388" autoAdjust="0"/>
  </p:normalViewPr>
  <p:slideViewPr>
    <p:cSldViewPr snapToGrid="0">
      <p:cViewPr varScale="1">
        <p:scale>
          <a:sx n="54" d="100"/>
          <a:sy n="54" d="100"/>
        </p:scale>
        <p:origin x="400" y="56"/>
      </p:cViewPr>
      <p:guideLst/>
    </p:cSldViewPr>
  </p:slideViewPr>
  <p:outlineViewPr>
    <p:cViewPr>
      <p:scale>
        <a:sx n="33" d="100"/>
        <a:sy n="33" d="100"/>
      </p:scale>
      <p:origin x="0" y="-325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22A13E-3D83-4C7A-A120-18448ED0253E}" type="datetimeFigureOut">
              <a:rPr lang="en-MY" smtClean="0"/>
              <a:t>13/2/2023</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293E7D-C3ED-448A-AED1-1729193607C7}" type="slidenum">
              <a:rPr lang="en-MY" smtClean="0"/>
              <a:t>‹#›</a:t>
            </a:fld>
            <a:endParaRPr lang="en-MY"/>
          </a:p>
        </p:txBody>
      </p:sp>
    </p:spTree>
    <p:extLst>
      <p:ext uri="{BB962C8B-B14F-4D97-AF65-F5344CB8AC3E}">
        <p14:creationId xmlns:p14="http://schemas.microsoft.com/office/powerpoint/2010/main" val="4094534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5"/>
          </p:nvPr>
        </p:nvSpPr>
        <p:spPr/>
        <p:txBody>
          <a:bodyPr/>
          <a:lstStyle/>
          <a:p>
            <a:fld id="{DD293E7D-C3ED-448A-AED1-1729193607C7}" type="slidenum">
              <a:rPr lang="en-MY" smtClean="0"/>
              <a:t>1</a:t>
            </a:fld>
            <a:endParaRPr lang="en-MY"/>
          </a:p>
        </p:txBody>
      </p:sp>
    </p:spTree>
    <p:extLst>
      <p:ext uri="{BB962C8B-B14F-4D97-AF65-F5344CB8AC3E}">
        <p14:creationId xmlns:p14="http://schemas.microsoft.com/office/powerpoint/2010/main" val="2964211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ct val="0"/>
              </a:spcBef>
              <a:buClrTx/>
              <a:buSzTx/>
              <a:buFont typeface="Arial" panose="020B0604020202020204" pitchFamily="34" charset="0"/>
              <a:buChar char="•"/>
              <a:defRPr/>
            </a:pPr>
            <a:r>
              <a:rPr lang="en-US">
                <a:solidFill>
                  <a:schemeClr val="tx2"/>
                </a:solidFill>
              </a:rPr>
              <a:t>Sabah is not exactly known as a Silicon Valley of the east; it is more known for its mountain, jungle and islands (eco tourism)</a:t>
            </a:r>
          </a:p>
          <a:p>
            <a:pPr lvl="0">
              <a:spcBef>
                <a:spcPct val="0"/>
              </a:spcBef>
              <a:buClrTx/>
              <a:buSzTx/>
              <a:buFont typeface="Arial" panose="020B0604020202020204" pitchFamily="34" charset="0"/>
              <a:buChar char="•"/>
              <a:defRPr/>
            </a:pPr>
            <a:r>
              <a:rPr lang="en-US">
                <a:solidFill>
                  <a:schemeClr val="tx2"/>
                </a:solidFill>
              </a:rPr>
              <a:t>Yet... we see our fair share of cybersecurity incidents. Hacking attempts : averages more than 20,000 every single day</a:t>
            </a:r>
            <a:endParaRPr lang="en-MY">
              <a:solidFill>
                <a:schemeClr val="tx2"/>
              </a:solidFill>
            </a:endParaRPr>
          </a:p>
          <a:p>
            <a:pPr lvl="0">
              <a:spcBef>
                <a:spcPct val="0"/>
              </a:spcBef>
              <a:buClrTx/>
              <a:buSzTx/>
              <a:buFont typeface="Arial" panose="020B0604020202020204" pitchFamily="34" charset="0"/>
              <a:buChar char="•"/>
              <a:defRPr/>
            </a:pPr>
            <a:r>
              <a:rPr lang="en-MY">
                <a:solidFill>
                  <a:schemeClr val="tx2"/>
                </a:solidFill>
              </a:rPr>
              <a:t>Everybody has become a target (even Sabah!)</a:t>
            </a:r>
            <a:endParaRPr lang="en-MY"/>
          </a:p>
          <a:p>
            <a:endParaRPr lang="en-MY"/>
          </a:p>
        </p:txBody>
      </p:sp>
      <p:sp>
        <p:nvSpPr>
          <p:cNvPr id="4" name="Slide Number Placeholder 3"/>
          <p:cNvSpPr>
            <a:spLocks noGrp="1"/>
          </p:cNvSpPr>
          <p:nvPr>
            <p:ph type="sldNum" sz="quarter" idx="5"/>
          </p:nvPr>
        </p:nvSpPr>
        <p:spPr/>
        <p:txBody>
          <a:bodyPr/>
          <a:lstStyle/>
          <a:p>
            <a:fld id="{DD293E7D-C3ED-448A-AED1-1729193607C7}" type="slidenum">
              <a:rPr lang="en-MY" smtClean="0"/>
              <a:t>2</a:t>
            </a:fld>
            <a:endParaRPr lang="en-MY"/>
          </a:p>
        </p:txBody>
      </p:sp>
    </p:spTree>
    <p:extLst>
      <p:ext uri="{BB962C8B-B14F-4D97-AF65-F5344CB8AC3E}">
        <p14:creationId xmlns:p14="http://schemas.microsoft.com/office/powerpoint/2010/main" val="2196618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1200" kern="1200" dirty="0">
                <a:solidFill>
                  <a:schemeClr val="tx1"/>
                </a:solidFill>
                <a:effectLst/>
                <a:latin typeface="+mn-lt"/>
                <a:ea typeface="+mn-ea"/>
                <a:cs typeface="+mn-cs"/>
              </a:rPr>
              <a:t>The Sabah state government had demonstrated its commitment to ICT matters with the setting up of a specific ministry championing ICT, which is the Ministry of Resource Development and ICT Advancement,</a:t>
            </a:r>
            <a:r>
              <a:rPr lang="en-MY" sz="1200" kern="1200" baseline="0" dirty="0">
                <a:solidFill>
                  <a:schemeClr val="tx1"/>
                </a:solidFill>
                <a:effectLst/>
                <a:latin typeface="+mn-lt"/>
                <a:ea typeface="+mn-ea"/>
                <a:cs typeface="+mn-cs"/>
              </a:rPr>
              <a:t> in 2000/2001.</a:t>
            </a:r>
            <a:endParaRPr lang="en-MY" sz="1200" kern="1200" dirty="0">
              <a:solidFill>
                <a:schemeClr val="tx1"/>
              </a:solidFill>
              <a:effectLst/>
              <a:latin typeface="+mn-lt"/>
              <a:ea typeface="+mn-ea"/>
              <a:cs typeface="+mn-cs"/>
            </a:endParaRPr>
          </a:p>
          <a:p>
            <a:endParaRPr lang="en-MY" sz="1200" kern="1200" dirty="0">
              <a:solidFill>
                <a:schemeClr val="tx1"/>
              </a:solidFill>
              <a:effectLst/>
              <a:latin typeface="+mn-lt"/>
              <a:ea typeface="+mn-ea"/>
              <a:cs typeface="+mn-cs"/>
            </a:endParaRPr>
          </a:p>
          <a:p>
            <a:r>
              <a:rPr lang="en-MY" sz="1200" kern="1200" dirty="0">
                <a:solidFill>
                  <a:schemeClr val="tx1"/>
                </a:solidFill>
                <a:effectLst/>
                <a:latin typeface="+mn-lt"/>
                <a:ea typeface="+mn-ea"/>
                <a:cs typeface="+mn-cs"/>
              </a:rPr>
              <a:t>The State Government ICT Security Committee was a high level committee chaired by the State Government CIO to specifically look into cyber security matters of the state’s public sector. </a:t>
            </a:r>
          </a:p>
          <a:p>
            <a:endParaRPr lang="en-MY"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MY" sz="1200" kern="1200" dirty="0">
                <a:solidFill>
                  <a:schemeClr val="tx1"/>
                </a:solidFill>
                <a:effectLst/>
                <a:latin typeface="+mn-lt"/>
                <a:ea typeface="+mn-ea"/>
                <a:cs typeface="+mn-cs"/>
              </a:rPr>
              <a:t>The state government has been more intensely focused on digitalisation starting in 2019, where more applications are being developed than ever before, especially government services for the public, hence open to the internet.</a:t>
            </a:r>
          </a:p>
          <a:p>
            <a:endParaRPr lang="en-MY" dirty="0"/>
          </a:p>
        </p:txBody>
      </p:sp>
      <p:sp>
        <p:nvSpPr>
          <p:cNvPr id="4" name="Slide Number Placeholder 3"/>
          <p:cNvSpPr>
            <a:spLocks noGrp="1"/>
          </p:cNvSpPr>
          <p:nvPr>
            <p:ph type="sldNum" sz="quarter" idx="5"/>
          </p:nvPr>
        </p:nvSpPr>
        <p:spPr/>
        <p:txBody>
          <a:bodyPr/>
          <a:lstStyle/>
          <a:p>
            <a:fld id="{DD293E7D-C3ED-448A-AED1-1729193607C7}" type="slidenum">
              <a:rPr lang="en-MY" smtClean="0"/>
              <a:t>3</a:t>
            </a:fld>
            <a:endParaRPr lang="en-MY"/>
          </a:p>
        </p:txBody>
      </p:sp>
    </p:spTree>
    <p:extLst>
      <p:ext uri="{BB962C8B-B14F-4D97-AF65-F5344CB8AC3E}">
        <p14:creationId xmlns:p14="http://schemas.microsoft.com/office/powerpoint/2010/main" val="2233217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DD293E7D-C3ED-448A-AED1-1729193607C7}" type="slidenum">
              <a:rPr lang="en-MY" smtClean="0"/>
              <a:t>6</a:t>
            </a:fld>
            <a:endParaRPr lang="en-MY"/>
          </a:p>
        </p:txBody>
      </p:sp>
    </p:spTree>
    <p:extLst>
      <p:ext uri="{BB962C8B-B14F-4D97-AF65-F5344CB8AC3E}">
        <p14:creationId xmlns:p14="http://schemas.microsoft.com/office/powerpoint/2010/main" val="2278994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7AC892-C8B0-40F4-840F-45DFB98D2657}" type="datetimeFigureOut">
              <a:rPr lang="en-MY" smtClean="0"/>
              <a:t>13/2/2023</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B8D1821-6D95-49C8-B972-92F675E18A97}" type="slidenum">
              <a:rPr lang="en-MY" smtClean="0"/>
              <a:t>‹#›</a:t>
            </a:fld>
            <a:endParaRPr lang="en-MY"/>
          </a:p>
        </p:txBody>
      </p:sp>
    </p:spTree>
    <p:extLst>
      <p:ext uri="{BB962C8B-B14F-4D97-AF65-F5344CB8AC3E}">
        <p14:creationId xmlns:p14="http://schemas.microsoft.com/office/powerpoint/2010/main" val="4013553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7AC892-C8B0-40F4-840F-45DFB98D2657}" type="datetimeFigureOut">
              <a:rPr lang="en-MY" smtClean="0"/>
              <a:t>13/2/2023</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EB8D1821-6D95-49C8-B972-92F675E18A97}" type="slidenum">
              <a:rPr lang="en-MY" smtClean="0"/>
              <a:t>‹#›</a:t>
            </a:fld>
            <a:endParaRPr lang="en-MY"/>
          </a:p>
        </p:txBody>
      </p:sp>
    </p:spTree>
    <p:extLst>
      <p:ext uri="{BB962C8B-B14F-4D97-AF65-F5344CB8AC3E}">
        <p14:creationId xmlns:p14="http://schemas.microsoft.com/office/powerpoint/2010/main" val="2357358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67AC892-C8B0-40F4-840F-45DFB98D2657}" type="datetimeFigureOut">
              <a:rPr lang="en-MY" smtClean="0"/>
              <a:t>13/2/2023</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B8D1821-6D95-49C8-B972-92F675E18A97}" type="slidenum">
              <a:rPr lang="en-MY" smtClean="0"/>
              <a:t>‹#›</a:t>
            </a:fld>
            <a:endParaRPr lang="en-MY"/>
          </a:p>
        </p:txBody>
      </p:sp>
    </p:spTree>
    <p:extLst>
      <p:ext uri="{BB962C8B-B14F-4D97-AF65-F5344CB8AC3E}">
        <p14:creationId xmlns:p14="http://schemas.microsoft.com/office/powerpoint/2010/main" val="2076964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67AC892-C8B0-40F4-840F-45DFB98D2657}" type="datetimeFigureOut">
              <a:rPr lang="en-MY" smtClean="0"/>
              <a:t>13/2/2023</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B8D1821-6D95-49C8-B972-92F675E18A97}" type="slidenum">
              <a:rPr lang="en-MY" smtClean="0"/>
              <a:t>‹#›</a:t>
            </a:fld>
            <a:endParaRPr lang="en-MY"/>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910157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7AC892-C8B0-40F4-840F-45DFB98D2657}" type="datetimeFigureOut">
              <a:rPr lang="en-MY" smtClean="0"/>
              <a:t>13/2/2023</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B8D1821-6D95-49C8-B972-92F675E18A97}" type="slidenum">
              <a:rPr lang="en-MY" smtClean="0"/>
              <a:t>‹#›</a:t>
            </a:fld>
            <a:endParaRPr lang="en-MY"/>
          </a:p>
        </p:txBody>
      </p:sp>
    </p:spTree>
    <p:extLst>
      <p:ext uri="{BB962C8B-B14F-4D97-AF65-F5344CB8AC3E}">
        <p14:creationId xmlns:p14="http://schemas.microsoft.com/office/powerpoint/2010/main" val="2509843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67AC892-C8B0-40F4-840F-45DFB98D2657}" type="datetimeFigureOut">
              <a:rPr lang="en-MY" smtClean="0"/>
              <a:t>13/2/2023</a:t>
            </a:fld>
            <a:endParaRPr lang="en-MY"/>
          </a:p>
        </p:txBody>
      </p:sp>
      <p:sp>
        <p:nvSpPr>
          <p:cNvPr id="4"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B8D1821-6D95-49C8-B972-92F675E18A97}" type="slidenum">
              <a:rPr lang="en-MY" smtClean="0"/>
              <a:t>‹#›</a:t>
            </a:fld>
            <a:endParaRPr lang="en-MY"/>
          </a:p>
        </p:txBody>
      </p:sp>
    </p:spTree>
    <p:extLst>
      <p:ext uri="{BB962C8B-B14F-4D97-AF65-F5344CB8AC3E}">
        <p14:creationId xmlns:p14="http://schemas.microsoft.com/office/powerpoint/2010/main" val="83833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67AC892-C8B0-40F4-840F-45DFB98D2657}" type="datetimeFigureOut">
              <a:rPr lang="en-MY" smtClean="0"/>
              <a:t>13/2/2023</a:t>
            </a:fld>
            <a:endParaRPr lang="en-MY"/>
          </a:p>
        </p:txBody>
      </p:sp>
      <p:sp>
        <p:nvSpPr>
          <p:cNvPr id="4"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B8D1821-6D95-49C8-B972-92F675E18A97}" type="slidenum">
              <a:rPr lang="en-MY" smtClean="0"/>
              <a:t>‹#›</a:t>
            </a:fld>
            <a:endParaRPr lang="en-MY"/>
          </a:p>
        </p:txBody>
      </p:sp>
    </p:spTree>
    <p:extLst>
      <p:ext uri="{BB962C8B-B14F-4D97-AF65-F5344CB8AC3E}">
        <p14:creationId xmlns:p14="http://schemas.microsoft.com/office/powerpoint/2010/main" val="719223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7AC892-C8B0-40F4-840F-45DFB98D2657}" type="datetimeFigureOut">
              <a:rPr lang="en-MY" smtClean="0"/>
              <a:t>13/2/2023</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B8D1821-6D95-49C8-B972-92F675E18A97}" type="slidenum">
              <a:rPr lang="en-MY" smtClean="0"/>
              <a:t>‹#›</a:t>
            </a:fld>
            <a:endParaRPr lang="en-MY"/>
          </a:p>
        </p:txBody>
      </p:sp>
    </p:spTree>
    <p:extLst>
      <p:ext uri="{BB962C8B-B14F-4D97-AF65-F5344CB8AC3E}">
        <p14:creationId xmlns:p14="http://schemas.microsoft.com/office/powerpoint/2010/main" val="406403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7AC892-C8B0-40F4-840F-45DFB98D2657}" type="datetimeFigureOut">
              <a:rPr lang="en-MY" smtClean="0"/>
              <a:t>13/2/2023</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B8D1821-6D95-49C8-B972-92F675E18A97}" type="slidenum">
              <a:rPr lang="en-MY" smtClean="0"/>
              <a:t>‹#›</a:t>
            </a:fld>
            <a:endParaRPr lang="en-MY"/>
          </a:p>
        </p:txBody>
      </p:sp>
    </p:spTree>
    <p:extLst>
      <p:ext uri="{BB962C8B-B14F-4D97-AF65-F5344CB8AC3E}">
        <p14:creationId xmlns:p14="http://schemas.microsoft.com/office/powerpoint/2010/main" val="1161627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67AC892-C8B0-40F4-840F-45DFB98D2657}" type="datetimeFigureOut">
              <a:rPr lang="en-MY" smtClean="0"/>
              <a:t>13/2/2023</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B8D1821-6D95-49C8-B972-92F675E18A97}" type="slidenum">
              <a:rPr lang="en-MY" smtClean="0"/>
              <a:t>‹#›</a:t>
            </a:fld>
            <a:endParaRPr lang="en-MY"/>
          </a:p>
        </p:txBody>
      </p:sp>
    </p:spTree>
    <p:extLst>
      <p:ext uri="{BB962C8B-B14F-4D97-AF65-F5344CB8AC3E}">
        <p14:creationId xmlns:p14="http://schemas.microsoft.com/office/powerpoint/2010/main" val="684351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7AC892-C8B0-40F4-840F-45DFB98D2657}" type="datetimeFigureOut">
              <a:rPr lang="en-MY" smtClean="0"/>
              <a:t>13/2/2023</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B8D1821-6D95-49C8-B972-92F675E18A97}" type="slidenum">
              <a:rPr lang="en-MY" smtClean="0"/>
              <a:t>‹#›</a:t>
            </a:fld>
            <a:endParaRPr lang="en-MY"/>
          </a:p>
        </p:txBody>
      </p:sp>
    </p:spTree>
    <p:extLst>
      <p:ext uri="{BB962C8B-B14F-4D97-AF65-F5344CB8AC3E}">
        <p14:creationId xmlns:p14="http://schemas.microsoft.com/office/powerpoint/2010/main" val="1795443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7AC892-C8B0-40F4-840F-45DFB98D2657}" type="datetimeFigureOut">
              <a:rPr lang="en-MY" smtClean="0"/>
              <a:t>13/2/2023</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EB8D1821-6D95-49C8-B972-92F675E18A97}" type="slidenum">
              <a:rPr lang="en-MY" smtClean="0"/>
              <a:t>‹#›</a:t>
            </a:fld>
            <a:endParaRPr lang="en-MY"/>
          </a:p>
        </p:txBody>
      </p:sp>
    </p:spTree>
    <p:extLst>
      <p:ext uri="{BB962C8B-B14F-4D97-AF65-F5344CB8AC3E}">
        <p14:creationId xmlns:p14="http://schemas.microsoft.com/office/powerpoint/2010/main" val="36803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7AC892-C8B0-40F4-840F-45DFB98D2657}" type="datetimeFigureOut">
              <a:rPr lang="en-MY" smtClean="0"/>
              <a:t>13/2/2023</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EB8D1821-6D95-49C8-B972-92F675E18A97}" type="slidenum">
              <a:rPr lang="en-MY" smtClean="0"/>
              <a:t>‹#›</a:t>
            </a:fld>
            <a:endParaRPr lang="en-MY"/>
          </a:p>
        </p:txBody>
      </p:sp>
    </p:spTree>
    <p:extLst>
      <p:ext uri="{BB962C8B-B14F-4D97-AF65-F5344CB8AC3E}">
        <p14:creationId xmlns:p14="http://schemas.microsoft.com/office/powerpoint/2010/main" val="312921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67AC892-C8B0-40F4-840F-45DFB98D2657}" type="datetimeFigureOut">
              <a:rPr lang="en-MY" smtClean="0"/>
              <a:t>13/2/2023</a:t>
            </a:fld>
            <a:endParaRPr lang="en-MY"/>
          </a:p>
        </p:txBody>
      </p:sp>
      <p:sp>
        <p:nvSpPr>
          <p:cNvPr id="5" name="Footer Placeholder 3"/>
          <p:cNvSpPr>
            <a:spLocks noGrp="1"/>
          </p:cNvSpPr>
          <p:nvPr>
            <p:ph type="ftr" sz="quarter" idx="11"/>
          </p:nvPr>
        </p:nvSpPr>
        <p:spPr/>
        <p:txBody>
          <a:bodyPr/>
          <a:lstStyle/>
          <a:p>
            <a:endParaRPr lang="en-MY"/>
          </a:p>
        </p:txBody>
      </p:sp>
      <p:sp>
        <p:nvSpPr>
          <p:cNvPr id="6" name="Slide Number Placeholder 4"/>
          <p:cNvSpPr>
            <a:spLocks noGrp="1"/>
          </p:cNvSpPr>
          <p:nvPr>
            <p:ph type="sldNum" sz="quarter" idx="12"/>
          </p:nvPr>
        </p:nvSpPr>
        <p:spPr/>
        <p:txBody>
          <a:bodyPr/>
          <a:lstStyle/>
          <a:p>
            <a:fld id="{EB8D1821-6D95-49C8-B972-92F675E18A97}" type="slidenum">
              <a:rPr lang="en-MY" smtClean="0"/>
              <a:t>‹#›</a:t>
            </a:fld>
            <a:endParaRPr lang="en-MY"/>
          </a:p>
        </p:txBody>
      </p:sp>
    </p:spTree>
    <p:extLst>
      <p:ext uri="{BB962C8B-B14F-4D97-AF65-F5344CB8AC3E}">
        <p14:creationId xmlns:p14="http://schemas.microsoft.com/office/powerpoint/2010/main" val="2119398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67AC892-C8B0-40F4-840F-45DFB98D2657}" type="datetimeFigureOut">
              <a:rPr lang="en-MY" smtClean="0"/>
              <a:t>13/2/2023</a:t>
            </a:fld>
            <a:endParaRPr lang="en-MY"/>
          </a:p>
        </p:txBody>
      </p:sp>
      <p:sp>
        <p:nvSpPr>
          <p:cNvPr id="5" name="Footer Placeholder 2"/>
          <p:cNvSpPr>
            <a:spLocks noGrp="1"/>
          </p:cNvSpPr>
          <p:nvPr>
            <p:ph type="ftr" sz="quarter" idx="11"/>
          </p:nvPr>
        </p:nvSpPr>
        <p:spPr/>
        <p:txBody>
          <a:bodyPr/>
          <a:lstStyle/>
          <a:p>
            <a:endParaRPr lang="en-MY"/>
          </a:p>
        </p:txBody>
      </p:sp>
      <p:sp>
        <p:nvSpPr>
          <p:cNvPr id="6" name="Slide Number Placeholder 3"/>
          <p:cNvSpPr>
            <a:spLocks noGrp="1"/>
          </p:cNvSpPr>
          <p:nvPr>
            <p:ph type="sldNum" sz="quarter" idx="12"/>
          </p:nvPr>
        </p:nvSpPr>
        <p:spPr/>
        <p:txBody>
          <a:bodyPr/>
          <a:lstStyle/>
          <a:p>
            <a:fld id="{EB8D1821-6D95-49C8-B972-92F675E18A97}" type="slidenum">
              <a:rPr lang="en-MY" smtClean="0"/>
              <a:t>‹#›</a:t>
            </a:fld>
            <a:endParaRPr lang="en-MY"/>
          </a:p>
        </p:txBody>
      </p:sp>
    </p:spTree>
    <p:extLst>
      <p:ext uri="{BB962C8B-B14F-4D97-AF65-F5344CB8AC3E}">
        <p14:creationId xmlns:p14="http://schemas.microsoft.com/office/powerpoint/2010/main" val="1121871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A67AC892-C8B0-40F4-840F-45DFB98D2657}" type="datetimeFigureOut">
              <a:rPr lang="en-MY" smtClean="0"/>
              <a:t>13/2/2023</a:t>
            </a:fld>
            <a:endParaRPr lang="en-MY"/>
          </a:p>
        </p:txBody>
      </p:sp>
      <p:sp>
        <p:nvSpPr>
          <p:cNvPr id="5" name="Footer Placeholder 5"/>
          <p:cNvSpPr>
            <a:spLocks noGrp="1"/>
          </p:cNvSpPr>
          <p:nvPr>
            <p:ph type="ftr" sz="quarter" idx="11"/>
          </p:nvPr>
        </p:nvSpPr>
        <p:spPr/>
        <p:txBody>
          <a:bodyPr/>
          <a:lstStyle/>
          <a:p>
            <a:endParaRPr lang="en-MY"/>
          </a:p>
        </p:txBody>
      </p:sp>
      <p:sp>
        <p:nvSpPr>
          <p:cNvPr id="6" name="Slide Number Placeholder 6"/>
          <p:cNvSpPr>
            <a:spLocks noGrp="1"/>
          </p:cNvSpPr>
          <p:nvPr>
            <p:ph type="sldNum" sz="quarter" idx="12"/>
          </p:nvPr>
        </p:nvSpPr>
        <p:spPr/>
        <p:txBody>
          <a:bodyPr/>
          <a:lstStyle/>
          <a:p>
            <a:fld id="{EB8D1821-6D95-49C8-B972-92F675E18A97}" type="slidenum">
              <a:rPr lang="en-MY" smtClean="0"/>
              <a:t>‹#›</a:t>
            </a:fld>
            <a:endParaRPr lang="en-MY"/>
          </a:p>
        </p:txBody>
      </p:sp>
    </p:spTree>
    <p:extLst>
      <p:ext uri="{BB962C8B-B14F-4D97-AF65-F5344CB8AC3E}">
        <p14:creationId xmlns:p14="http://schemas.microsoft.com/office/powerpoint/2010/main" val="2578980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7AC892-C8B0-40F4-840F-45DFB98D2657}" type="datetimeFigureOut">
              <a:rPr lang="en-MY" smtClean="0"/>
              <a:t>13/2/2023</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EB8D1821-6D95-49C8-B972-92F675E18A97}" type="slidenum">
              <a:rPr lang="en-MY" smtClean="0"/>
              <a:t>‹#›</a:t>
            </a:fld>
            <a:endParaRPr lang="en-MY"/>
          </a:p>
        </p:txBody>
      </p:sp>
    </p:spTree>
    <p:extLst>
      <p:ext uri="{BB962C8B-B14F-4D97-AF65-F5344CB8AC3E}">
        <p14:creationId xmlns:p14="http://schemas.microsoft.com/office/powerpoint/2010/main" val="1470184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67AC892-C8B0-40F4-840F-45DFB98D2657}" type="datetimeFigureOut">
              <a:rPr lang="en-MY" smtClean="0"/>
              <a:t>13/2/2023</a:t>
            </a:fld>
            <a:endParaRPr lang="en-MY"/>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MY"/>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B8D1821-6D95-49C8-B972-92F675E18A97}" type="slidenum">
              <a:rPr lang="en-MY" smtClean="0"/>
              <a:t>‹#›</a:t>
            </a:fld>
            <a:endParaRPr lang="en-MY"/>
          </a:p>
        </p:txBody>
      </p:sp>
    </p:spTree>
    <p:extLst>
      <p:ext uri="{BB962C8B-B14F-4D97-AF65-F5344CB8AC3E}">
        <p14:creationId xmlns:p14="http://schemas.microsoft.com/office/powerpoint/2010/main" val="3633514127"/>
      </p:ext>
    </p:extLst>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B100B-AB8C-4574-9E00-BBB7CC666561}"/>
              </a:ext>
            </a:extLst>
          </p:cNvPr>
          <p:cNvSpPr>
            <a:spLocks noGrp="1"/>
          </p:cNvSpPr>
          <p:nvPr>
            <p:ph type="ctrTitle"/>
          </p:nvPr>
        </p:nvSpPr>
        <p:spPr/>
        <p:txBody>
          <a:bodyPr>
            <a:normAutofit fontScale="90000"/>
          </a:bodyPr>
          <a:lstStyle/>
          <a:p>
            <a:r>
              <a:rPr lang="en-MY" baseline="0"/>
              <a:t>Cyber Security Challenges </a:t>
            </a:r>
            <a:r>
              <a:rPr lang="en-MY"/>
              <a:t>and </a:t>
            </a:r>
            <a:r>
              <a:rPr lang="en-MY" baseline="0"/>
              <a:t>Way Forward</a:t>
            </a:r>
            <a:endParaRPr lang="en-MY" dirty="0"/>
          </a:p>
        </p:txBody>
      </p:sp>
      <p:sp>
        <p:nvSpPr>
          <p:cNvPr id="3" name="Subtitle 2">
            <a:extLst>
              <a:ext uri="{FF2B5EF4-FFF2-40B4-BE49-F238E27FC236}">
                <a16:creationId xmlns:a16="http://schemas.microsoft.com/office/drawing/2014/main" id="{ABE69842-9AB8-4E72-902A-20FCDD9DA937}"/>
              </a:ext>
            </a:extLst>
          </p:cNvPr>
          <p:cNvSpPr>
            <a:spLocks noGrp="1"/>
          </p:cNvSpPr>
          <p:nvPr>
            <p:ph type="subTitle" idx="1"/>
          </p:nvPr>
        </p:nvSpPr>
        <p:spPr/>
        <p:txBody>
          <a:bodyPr/>
          <a:lstStyle/>
          <a:p>
            <a:r>
              <a:rPr lang="en-MY"/>
              <a:t>Sabah STATE government</a:t>
            </a:r>
          </a:p>
          <a:p>
            <a:endParaRPr lang="en-MY" dirty="0"/>
          </a:p>
        </p:txBody>
      </p:sp>
      <p:pic>
        <p:nvPicPr>
          <p:cNvPr id="12" name="Graphic 11">
            <a:extLst>
              <a:ext uri="{FF2B5EF4-FFF2-40B4-BE49-F238E27FC236}">
                <a16:creationId xmlns:a16="http://schemas.microsoft.com/office/drawing/2014/main" id="{6A56D3BF-A138-492E-8F34-3EF22A34FE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05132" y="156066"/>
            <a:ext cx="903554" cy="1501331"/>
          </a:xfrm>
          <a:prstGeom prst="rect">
            <a:avLst/>
          </a:prstGeom>
        </p:spPr>
      </p:pic>
      <p:pic>
        <p:nvPicPr>
          <p:cNvPr id="13" name="Picture 12" descr="A picture containing logo&#10;&#10;Description automatically generated">
            <a:extLst>
              <a:ext uri="{FF2B5EF4-FFF2-40B4-BE49-F238E27FC236}">
                <a16:creationId xmlns:a16="http://schemas.microsoft.com/office/drawing/2014/main" id="{C6ADB3CB-FFE2-4D97-80D0-7C539E55BB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7346" y="285202"/>
            <a:ext cx="1590914" cy="1272731"/>
          </a:xfrm>
          <a:prstGeom prst="rect">
            <a:avLst/>
          </a:prstGeom>
        </p:spPr>
      </p:pic>
      <p:pic>
        <p:nvPicPr>
          <p:cNvPr id="14" name="Picture 13" descr="A picture containing text, sign, clipart, vector graphics&#10;&#10;Description automatically generated">
            <a:extLst>
              <a:ext uri="{FF2B5EF4-FFF2-40B4-BE49-F238E27FC236}">
                <a16:creationId xmlns:a16="http://schemas.microsoft.com/office/drawing/2014/main" id="{3263E191-5405-4719-B5CA-C30EE57E46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83147" y="116428"/>
            <a:ext cx="2697374" cy="1639838"/>
          </a:xfrm>
          <a:prstGeom prst="rect">
            <a:avLst/>
          </a:prstGeom>
        </p:spPr>
      </p:pic>
    </p:spTree>
    <p:extLst>
      <p:ext uri="{BB962C8B-B14F-4D97-AF65-F5344CB8AC3E}">
        <p14:creationId xmlns:p14="http://schemas.microsoft.com/office/powerpoint/2010/main" val="869180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393D1594-FDFB-E5EF-F5E0-07FDACCF30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6563" y="1679652"/>
            <a:ext cx="5572125" cy="46005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F84429E-6F98-79E3-601C-9164F72C51B0}"/>
              </a:ext>
            </a:extLst>
          </p:cNvPr>
          <p:cNvPicPr>
            <a:picLocks noChangeAspect="1"/>
          </p:cNvPicPr>
          <p:nvPr/>
        </p:nvPicPr>
        <p:blipFill>
          <a:blip r:embed="rId4"/>
          <a:stretch>
            <a:fillRect/>
          </a:stretch>
        </p:blipFill>
        <p:spPr>
          <a:xfrm>
            <a:off x="786926" y="1679652"/>
            <a:ext cx="4561546" cy="4725630"/>
          </a:xfrm>
          <a:prstGeom prst="rect">
            <a:avLst/>
          </a:prstGeom>
        </p:spPr>
      </p:pic>
      <p:sp>
        <p:nvSpPr>
          <p:cNvPr id="2" name="Title 1">
            <a:extLst>
              <a:ext uri="{FF2B5EF4-FFF2-40B4-BE49-F238E27FC236}">
                <a16:creationId xmlns:a16="http://schemas.microsoft.com/office/drawing/2014/main" id="{0FE8319A-8F81-CEE5-875A-7AD43704BE6C}"/>
              </a:ext>
            </a:extLst>
          </p:cNvPr>
          <p:cNvSpPr>
            <a:spLocks noGrp="1"/>
          </p:cNvSpPr>
          <p:nvPr>
            <p:ph type="title"/>
          </p:nvPr>
        </p:nvSpPr>
        <p:spPr/>
        <p:txBody>
          <a:bodyPr/>
          <a:lstStyle/>
          <a:p>
            <a:r>
              <a:rPr lang="en-MY"/>
              <a:t>About Sabah</a:t>
            </a:r>
          </a:p>
        </p:txBody>
      </p:sp>
      <p:pic>
        <p:nvPicPr>
          <p:cNvPr id="10" name="Content Placeholder 9" descr="A picture containing text, laser, clipart&#10;&#10;Description automatically generated">
            <a:extLst>
              <a:ext uri="{FF2B5EF4-FFF2-40B4-BE49-F238E27FC236}">
                <a16:creationId xmlns:a16="http://schemas.microsoft.com/office/drawing/2014/main" id="{779339DB-929E-9E52-4DE6-3542ED4D5E40}"/>
              </a:ext>
            </a:extLst>
          </p:cNvPr>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6338653" y="2583016"/>
            <a:ext cx="3887016" cy="3140709"/>
          </a:xfrm>
        </p:spPr>
      </p:pic>
    </p:spTree>
    <p:extLst>
      <p:ext uri="{BB962C8B-B14F-4D97-AF65-F5344CB8AC3E}">
        <p14:creationId xmlns:p14="http://schemas.microsoft.com/office/powerpoint/2010/main" val="974595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90878-F4C7-4042-9894-90D27D0E5E3A}"/>
              </a:ext>
            </a:extLst>
          </p:cNvPr>
          <p:cNvSpPr>
            <a:spLocks noGrp="1"/>
          </p:cNvSpPr>
          <p:nvPr>
            <p:ph type="title"/>
          </p:nvPr>
        </p:nvSpPr>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4200" b="0" i="0" kern="1200">
                <a:solidFill>
                  <a:schemeClr val="tx2"/>
                </a:solidFill>
                <a:effectLst/>
                <a:latin typeface="+mj-lt"/>
                <a:ea typeface="+mj-ea"/>
                <a:cs typeface="+mj-cs"/>
              </a:rPr>
              <a:t>Current cyber security strategy and policies in Sabah</a:t>
            </a:r>
            <a:endParaRPr lang="en-MY">
              <a:effectLst/>
            </a:endParaRPr>
          </a:p>
        </p:txBody>
      </p:sp>
      <p:sp>
        <p:nvSpPr>
          <p:cNvPr id="3" name="Content Placeholder 2">
            <a:extLst>
              <a:ext uri="{FF2B5EF4-FFF2-40B4-BE49-F238E27FC236}">
                <a16:creationId xmlns:a16="http://schemas.microsoft.com/office/drawing/2014/main" id="{816EA6F2-D219-4CCA-A189-3EC184EACBFC}"/>
              </a:ext>
            </a:extLst>
          </p:cNvPr>
          <p:cNvSpPr>
            <a:spLocks noGrp="1"/>
          </p:cNvSpPr>
          <p:nvPr>
            <p:ph sz="half" idx="1"/>
          </p:nvPr>
        </p:nvSpPr>
        <p:spPr/>
        <p:txBody>
          <a:bodyPr>
            <a:normAutofit/>
          </a:bodyPr>
          <a:lstStyle/>
          <a:p>
            <a:pPr lvl="0"/>
            <a:r>
              <a:rPr lang="en-MY" sz="2400" kern="1200">
                <a:solidFill>
                  <a:schemeClr val="tx1"/>
                </a:solidFill>
                <a:effectLst/>
              </a:rPr>
              <a:t>2020</a:t>
            </a:r>
            <a:r>
              <a:rPr lang="en-MY" sz="2400" kern="1200" dirty="0">
                <a:solidFill>
                  <a:schemeClr val="tx1"/>
                </a:solidFill>
                <a:effectLst/>
              </a:rPr>
              <a:t>: Sabah Digital Government Strategic Plan 2020-2024 launched</a:t>
            </a:r>
          </a:p>
          <a:p>
            <a:pPr lvl="0"/>
            <a:r>
              <a:rPr lang="en-MY" sz="2400" dirty="0"/>
              <a:t>2021: Sabah Development Plan (</a:t>
            </a:r>
            <a:r>
              <a:rPr lang="en-MY" sz="2400" dirty="0" err="1"/>
              <a:t>Hala</a:t>
            </a:r>
            <a:r>
              <a:rPr lang="en-MY" sz="2400" dirty="0"/>
              <a:t> </a:t>
            </a:r>
            <a:r>
              <a:rPr lang="en-MY" sz="2400" dirty="0" err="1"/>
              <a:t>Tuju</a:t>
            </a:r>
            <a:r>
              <a:rPr lang="en-MY" sz="2400" dirty="0"/>
              <a:t> Sabah </a:t>
            </a:r>
            <a:r>
              <a:rPr lang="en-MY" sz="2400" dirty="0" err="1"/>
              <a:t>Maju</a:t>
            </a:r>
            <a:r>
              <a:rPr lang="en-MY" sz="2400" dirty="0"/>
              <a:t> Jaya) 2021-2025 launched: Digital Government initiative prominent</a:t>
            </a:r>
            <a:endParaRPr lang="en-MY" sz="2400" kern="1200" dirty="0">
              <a:solidFill>
                <a:schemeClr val="tx1"/>
              </a:solidFill>
              <a:effectLst/>
            </a:endParaRPr>
          </a:p>
          <a:p>
            <a:pPr marL="0" indent="0">
              <a:buNone/>
            </a:pPr>
            <a:endParaRPr lang="en-MY" dirty="0"/>
          </a:p>
        </p:txBody>
      </p:sp>
      <p:sp>
        <p:nvSpPr>
          <p:cNvPr id="6" name="Content Placeholder 5">
            <a:extLst>
              <a:ext uri="{FF2B5EF4-FFF2-40B4-BE49-F238E27FC236}">
                <a16:creationId xmlns:a16="http://schemas.microsoft.com/office/drawing/2014/main" id="{193D14D1-7B10-0C28-AAC6-45D083837FBC}"/>
              </a:ext>
            </a:extLst>
          </p:cNvPr>
          <p:cNvSpPr>
            <a:spLocks noGrp="1"/>
          </p:cNvSpPr>
          <p:nvPr>
            <p:ph sz="half" idx="2"/>
          </p:nvPr>
        </p:nvSpPr>
        <p:spPr/>
        <p:txBody>
          <a:bodyPr/>
          <a:lstStyle/>
          <a:p>
            <a:endParaRPr lang="en-MY"/>
          </a:p>
        </p:txBody>
      </p:sp>
      <p:pic>
        <p:nvPicPr>
          <p:cNvPr id="5" name="Picture 4">
            <a:extLst>
              <a:ext uri="{FF2B5EF4-FFF2-40B4-BE49-F238E27FC236}">
                <a16:creationId xmlns:a16="http://schemas.microsoft.com/office/drawing/2014/main" id="{40348D87-306E-AE31-1421-FCE9A3CEA62B}"/>
              </a:ext>
            </a:extLst>
          </p:cNvPr>
          <p:cNvPicPr>
            <a:picLocks noChangeAspect="1"/>
          </p:cNvPicPr>
          <p:nvPr/>
        </p:nvPicPr>
        <p:blipFill>
          <a:blip r:embed="rId3"/>
          <a:stretch>
            <a:fillRect/>
          </a:stretch>
        </p:blipFill>
        <p:spPr>
          <a:xfrm>
            <a:off x="5499651" y="2028214"/>
            <a:ext cx="6153102" cy="4186188"/>
          </a:xfrm>
          <a:prstGeom prst="rect">
            <a:avLst/>
          </a:prstGeom>
        </p:spPr>
      </p:pic>
    </p:spTree>
    <p:extLst>
      <p:ext uri="{BB962C8B-B14F-4D97-AF65-F5344CB8AC3E}">
        <p14:creationId xmlns:p14="http://schemas.microsoft.com/office/powerpoint/2010/main" val="3858198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0B9A0-CBEA-7BA2-5C73-F62D5E81DD16}"/>
              </a:ext>
            </a:extLst>
          </p:cNvPr>
          <p:cNvSpPr>
            <a:spLocks noGrp="1"/>
          </p:cNvSpPr>
          <p:nvPr>
            <p:ph type="title"/>
          </p:nvPr>
        </p:nvSpPr>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4200" b="0" i="0" kern="1200">
                <a:solidFill>
                  <a:schemeClr val="tx2"/>
                </a:solidFill>
                <a:effectLst/>
                <a:latin typeface="+mj-lt"/>
                <a:ea typeface="+mj-ea"/>
                <a:cs typeface="+mj-cs"/>
              </a:rPr>
              <a:t>Current cyber security strategy and policies in Sabah</a:t>
            </a:r>
            <a:endParaRPr lang="en-MY"/>
          </a:p>
        </p:txBody>
      </p:sp>
      <p:sp>
        <p:nvSpPr>
          <p:cNvPr id="3" name="Content Placeholder 2">
            <a:extLst>
              <a:ext uri="{FF2B5EF4-FFF2-40B4-BE49-F238E27FC236}">
                <a16:creationId xmlns:a16="http://schemas.microsoft.com/office/drawing/2014/main" id="{BC7C6C8D-2A1E-F454-B720-43EE011EDDD1}"/>
              </a:ext>
            </a:extLst>
          </p:cNvPr>
          <p:cNvSpPr>
            <a:spLocks noGrp="1"/>
          </p:cNvSpPr>
          <p:nvPr>
            <p:ph idx="1"/>
          </p:nvPr>
        </p:nvSpPr>
        <p:spPr/>
        <p:txBody>
          <a:bodyPr>
            <a:normAutofit fontScale="92500" lnSpcReduction="20000"/>
          </a:bodyPr>
          <a:lstStyle/>
          <a:p>
            <a:pPr lvl="0"/>
            <a:r>
              <a:rPr lang="en-MY" sz="3500"/>
              <a:t>State Ministry of Science, Technology &amp; Innovation</a:t>
            </a:r>
          </a:p>
          <a:p>
            <a:pPr lvl="1"/>
            <a:r>
              <a:rPr lang="en-MY" sz="3000"/>
              <a:t>Strategic Plan 2022-5, launched April 2022</a:t>
            </a:r>
          </a:p>
          <a:p>
            <a:pPr lvl="2"/>
            <a:r>
              <a:rPr lang="en-MY" sz="2600"/>
              <a:t>Strategic core: Enhance cyber security eco system</a:t>
            </a:r>
          </a:p>
          <a:p>
            <a:pPr lvl="3"/>
            <a:r>
              <a:rPr lang="en-MY" sz="2200"/>
              <a:t>Strategy: Enhance and cultivate cyber security</a:t>
            </a:r>
          </a:p>
          <a:p>
            <a:pPr lvl="4"/>
            <a:r>
              <a:rPr lang="en-MY" sz="2200"/>
              <a:t>Implement cyber security programs</a:t>
            </a:r>
          </a:p>
          <a:p>
            <a:pPr lvl="4"/>
            <a:r>
              <a:rPr lang="en-MY" sz="2200"/>
              <a:t>Implement Celik Digital (digital savvy) programs</a:t>
            </a:r>
          </a:p>
          <a:p>
            <a:pPr lvl="4"/>
            <a:r>
              <a:rPr lang="en-MY" sz="2200"/>
              <a:t>Implement personal data protection awareness programs</a:t>
            </a:r>
          </a:p>
          <a:p>
            <a:pPr lvl="4"/>
            <a:r>
              <a:rPr lang="en-MY" sz="2200"/>
              <a:t>Adapt Digital ID &amp; Digital Signature Infrastructure</a:t>
            </a:r>
          </a:p>
          <a:p>
            <a:endParaRPr lang="en-MY"/>
          </a:p>
        </p:txBody>
      </p:sp>
      <p:pic>
        <p:nvPicPr>
          <p:cNvPr id="5" name="Picture 4">
            <a:extLst>
              <a:ext uri="{FF2B5EF4-FFF2-40B4-BE49-F238E27FC236}">
                <a16:creationId xmlns:a16="http://schemas.microsoft.com/office/drawing/2014/main" id="{D17529BB-47F9-7DD3-F1DF-22B6D9FF0E43}"/>
              </a:ext>
            </a:extLst>
          </p:cNvPr>
          <p:cNvPicPr>
            <a:picLocks noChangeAspect="1"/>
          </p:cNvPicPr>
          <p:nvPr/>
        </p:nvPicPr>
        <p:blipFill>
          <a:blip r:embed="rId2"/>
          <a:stretch>
            <a:fillRect/>
          </a:stretch>
        </p:blipFill>
        <p:spPr>
          <a:xfrm>
            <a:off x="9994299" y="3793560"/>
            <a:ext cx="2157472" cy="2986380"/>
          </a:xfrm>
          <a:prstGeom prst="rect">
            <a:avLst/>
          </a:prstGeom>
        </p:spPr>
      </p:pic>
    </p:spTree>
    <p:extLst>
      <p:ext uri="{BB962C8B-B14F-4D97-AF65-F5344CB8AC3E}">
        <p14:creationId xmlns:p14="http://schemas.microsoft.com/office/powerpoint/2010/main" val="2766409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1718B-E778-D690-E608-06F969A5E24E}"/>
              </a:ext>
            </a:extLst>
          </p:cNvPr>
          <p:cNvSpPr>
            <a:spLocks noGrp="1"/>
          </p:cNvSpPr>
          <p:nvPr>
            <p:ph type="title"/>
          </p:nvPr>
        </p:nvSpPr>
        <p:spPr/>
        <p:txBody>
          <a:bodyPr/>
          <a:lstStyle/>
          <a:p>
            <a:pPr marL="0" marR="0" lvl="0" indent="0" algn="l" defTabSz="457200" rtl="0" eaLnBrk="1" fontAlgn="auto" latinLnBrk="0" hangingPunct="1">
              <a:lnSpc>
                <a:spcPct val="100000"/>
              </a:lnSpc>
              <a:spcBef>
                <a:spcPts val="1000"/>
              </a:spcBef>
              <a:spcAft>
                <a:spcPts val="0"/>
              </a:spcAft>
              <a:buClr>
                <a:schemeClr val="bg2">
                  <a:lumMod val="40000"/>
                  <a:lumOff val="60000"/>
                </a:schemeClr>
              </a:buClr>
              <a:buSzPct val="80000"/>
              <a:buFont typeface="Wingdings 3" charset="2"/>
              <a:buNone/>
              <a:tabLst/>
              <a:defRPr/>
            </a:pPr>
            <a:r>
              <a:rPr lang="en-US"/>
              <a:t>Current cyber security strategy and policies in Sabah</a:t>
            </a:r>
            <a:endParaRPr lang="en-MY"/>
          </a:p>
        </p:txBody>
      </p:sp>
      <p:sp>
        <p:nvSpPr>
          <p:cNvPr id="3" name="Content Placeholder 2">
            <a:extLst>
              <a:ext uri="{FF2B5EF4-FFF2-40B4-BE49-F238E27FC236}">
                <a16:creationId xmlns:a16="http://schemas.microsoft.com/office/drawing/2014/main" id="{36F13EF4-F197-C55D-611E-3A1B43AA2D37}"/>
              </a:ext>
            </a:extLst>
          </p:cNvPr>
          <p:cNvSpPr>
            <a:spLocks noGrp="1"/>
          </p:cNvSpPr>
          <p:nvPr>
            <p:ph idx="1"/>
          </p:nvPr>
        </p:nvSpPr>
        <p:spPr/>
        <p:txBody>
          <a:bodyPr>
            <a:normAutofit fontScale="70000" lnSpcReduction="20000"/>
          </a:bodyPr>
          <a:lstStyle/>
          <a:p>
            <a:r>
              <a:rPr lang="en-MY" sz="3600"/>
              <a:t>State Computer Services Department</a:t>
            </a:r>
          </a:p>
          <a:p>
            <a:pPr lvl="1"/>
            <a:r>
              <a:rPr lang="en-MY" sz="3200"/>
              <a:t>Strategic Plan 2021-2025</a:t>
            </a:r>
          </a:p>
          <a:p>
            <a:pPr lvl="2"/>
            <a:r>
              <a:rPr lang="en-MY" sz="3000"/>
              <a:t>A Strategic Core: Enhance Cyber Security</a:t>
            </a:r>
          </a:p>
          <a:p>
            <a:pPr lvl="3"/>
            <a:r>
              <a:rPr lang="en-MY" sz="2800"/>
              <a:t>Program 1: Enhance Data Security</a:t>
            </a:r>
          </a:p>
          <a:p>
            <a:pPr lvl="4"/>
            <a:r>
              <a:rPr lang="en-MY" sz="2800"/>
              <a:t>Revamp Application Development Practices</a:t>
            </a:r>
          </a:p>
          <a:p>
            <a:pPr lvl="4"/>
            <a:r>
              <a:rPr lang="en-MY" sz="2800"/>
              <a:t>Implement periodic pre-emptive pen tests</a:t>
            </a:r>
          </a:p>
          <a:p>
            <a:pPr lvl="4"/>
            <a:r>
              <a:rPr lang="en-MY" sz="2800"/>
              <a:t>State Public Sector Cyber Security Policy refresh</a:t>
            </a:r>
          </a:p>
          <a:p>
            <a:pPr lvl="4"/>
            <a:r>
              <a:rPr lang="en-MY" sz="2800"/>
              <a:t>Close cooperation with other agencies in monitoring</a:t>
            </a:r>
          </a:p>
          <a:p>
            <a:pPr lvl="3"/>
            <a:r>
              <a:rPr lang="en-MY" sz="2800"/>
              <a:t>Program 2: Enhance Infrastructure Security</a:t>
            </a:r>
          </a:p>
          <a:p>
            <a:pPr lvl="4"/>
            <a:r>
              <a:rPr lang="en-MY" sz="2800"/>
              <a:t>Data centre resilience</a:t>
            </a:r>
          </a:p>
        </p:txBody>
      </p:sp>
      <p:pic>
        <p:nvPicPr>
          <p:cNvPr id="4" name="Picture 3" descr="A picture containing diagram&#10;&#10;Description automatically generated">
            <a:extLst>
              <a:ext uri="{FF2B5EF4-FFF2-40B4-BE49-F238E27FC236}">
                <a16:creationId xmlns:a16="http://schemas.microsoft.com/office/drawing/2014/main" id="{C9EEA8E0-C609-B13B-BB08-D11B2093A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9756" y="5249631"/>
            <a:ext cx="2992244" cy="1608369"/>
          </a:xfrm>
          <a:prstGeom prst="rect">
            <a:avLst/>
          </a:prstGeom>
        </p:spPr>
      </p:pic>
    </p:spTree>
    <p:extLst>
      <p:ext uri="{BB962C8B-B14F-4D97-AF65-F5344CB8AC3E}">
        <p14:creationId xmlns:p14="http://schemas.microsoft.com/office/powerpoint/2010/main" val="2203492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CAAB9-CF0B-4E2A-9EA2-C5E45A0F3F35}"/>
              </a:ext>
            </a:extLst>
          </p:cNvPr>
          <p:cNvSpPr>
            <a:spLocks noGrp="1"/>
          </p:cNvSpPr>
          <p:nvPr>
            <p:ph type="title"/>
          </p:nvPr>
        </p:nvSpPr>
        <p:spPr/>
        <p:txBody>
          <a:bodyPr>
            <a:normAutofit/>
          </a:bodyPr>
          <a:lstStyle/>
          <a:p>
            <a:r>
              <a:rPr lang="en-US"/>
              <a:t>Protecting critical infrastructures</a:t>
            </a:r>
            <a:endParaRPr lang="en-MY" dirty="0"/>
          </a:p>
        </p:txBody>
      </p:sp>
      <p:sp>
        <p:nvSpPr>
          <p:cNvPr id="3" name="Content Placeholder 2">
            <a:extLst>
              <a:ext uri="{FF2B5EF4-FFF2-40B4-BE49-F238E27FC236}">
                <a16:creationId xmlns:a16="http://schemas.microsoft.com/office/drawing/2014/main" id="{6561E721-FC90-4986-8776-67CD99D1771B}"/>
              </a:ext>
            </a:extLst>
          </p:cNvPr>
          <p:cNvSpPr>
            <a:spLocks noGrp="1"/>
          </p:cNvSpPr>
          <p:nvPr>
            <p:ph idx="1"/>
          </p:nvPr>
        </p:nvSpPr>
        <p:spPr>
          <a:xfrm>
            <a:off x="875201" y="1512591"/>
            <a:ext cx="8946541" cy="4892691"/>
          </a:xfrm>
        </p:spPr>
        <p:txBody>
          <a:bodyPr>
            <a:noAutofit/>
          </a:bodyPr>
          <a:lstStyle/>
          <a:p>
            <a:r>
              <a:rPr lang="en-MY" sz="2800" kern="1200" dirty="0">
                <a:solidFill>
                  <a:schemeClr val="tx1"/>
                </a:solidFill>
                <a:effectLst/>
                <a:latin typeface="+mj-lt"/>
                <a:ea typeface="+mj-ea"/>
                <a:cs typeface="+mj-cs"/>
              </a:rPr>
              <a:t>People</a:t>
            </a:r>
          </a:p>
          <a:p>
            <a:pPr lvl="1"/>
            <a:r>
              <a:rPr lang="en-MY" sz="2400" kern="1200">
                <a:solidFill>
                  <a:schemeClr val="tx1"/>
                </a:solidFill>
                <a:effectLst/>
                <a:latin typeface="+mj-lt"/>
                <a:ea typeface="+mj-ea"/>
                <a:cs typeface="+mj-cs"/>
              </a:rPr>
              <a:t>Zero Trust Mindset</a:t>
            </a:r>
            <a:endParaRPr lang="en-MY" sz="2400" kern="1200" dirty="0">
              <a:solidFill>
                <a:schemeClr val="tx1"/>
              </a:solidFill>
              <a:effectLst/>
              <a:latin typeface="+mj-lt"/>
              <a:ea typeface="+mj-ea"/>
              <a:cs typeface="+mj-cs"/>
            </a:endParaRPr>
          </a:p>
          <a:p>
            <a:r>
              <a:rPr lang="en-MY" sz="2800" kern="1200">
                <a:solidFill>
                  <a:schemeClr val="tx1"/>
                </a:solidFill>
                <a:effectLst/>
                <a:latin typeface="+mj-lt"/>
                <a:ea typeface="+mj-ea"/>
                <a:cs typeface="+mj-cs"/>
              </a:rPr>
              <a:t>Process </a:t>
            </a:r>
            <a:endParaRPr lang="en-MY" sz="2800" kern="1200" dirty="0">
              <a:solidFill>
                <a:schemeClr val="tx1"/>
              </a:solidFill>
              <a:effectLst/>
              <a:latin typeface="+mj-lt"/>
              <a:ea typeface="+mj-ea"/>
              <a:cs typeface="+mj-cs"/>
            </a:endParaRPr>
          </a:p>
          <a:p>
            <a:pPr lvl="1"/>
            <a:r>
              <a:rPr lang="en-MY" sz="2400"/>
              <a:t>C</a:t>
            </a:r>
            <a:r>
              <a:rPr lang="en-MY" sz="2400" kern="1200">
                <a:solidFill>
                  <a:schemeClr val="tx1"/>
                </a:solidFill>
                <a:effectLst/>
              </a:rPr>
              <a:t>ertifications &amp; assessments</a:t>
            </a:r>
            <a:endParaRPr lang="en-MY" sz="2400" kern="1200" dirty="0">
              <a:solidFill>
                <a:schemeClr val="tx1"/>
              </a:solidFill>
              <a:effectLst/>
            </a:endParaRPr>
          </a:p>
          <a:p>
            <a:pPr lvl="1"/>
            <a:r>
              <a:rPr lang="en-MY" sz="2400" kern="1200" dirty="0">
                <a:solidFill>
                  <a:schemeClr val="tx1"/>
                </a:solidFill>
                <a:effectLst/>
              </a:rPr>
              <a:t>Sabah Public </a:t>
            </a:r>
            <a:r>
              <a:rPr lang="en-MY" sz="2400" kern="1200">
                <a:solidFill>
                  <a:schemeClr val="tx1"/>
                </a:solidFill>
                <a:effectLst/>
              </a:rPr>
              <a:t>Sector </a:t>
            </a:r>
            <a:r>
              <a:rPr lang="en-MY" sz="2400"/>
              <a:t>Cyber</a:t>
            </a:r>
            <a:r>
              <a:rPr lang="en-MY" sz="2400" kern="1200">
                <a:solidFill>
                  <a:schemeClr val="tx1"/>
                </a:solidFill>
                <a:effectLst/>
              </a:rPr>
              <a:t> Security Policy</a:t>
            </a:r>
            <a:endParaRPr lang="en-MY" sz="2400" kern="1200" dirty="0">
              <a:solidFill>
                <a:schemeClr val="tx1"/>
              </a:solidFill>
              <a:effectLst/>
            </a:endParaRPr>
          </a:p>
          <a:p>
            <a:r>
              <a:rPr lang="en-MY" sz="2800"/>
              <a:t>Technology </a:t>
            </a:r>
          </a:p>
          <a:p>
            <a:pPr lvl="1"/>
            <a:r>
              <a:rPr lang="en-MY" sz="2400"/>
              <a:t>Security </a:t>
            </a:r>
            <a:r>
              <a:rPr lang="en-MY" sz="2400" dirty="0"/>
              <a:t>solutions &amp; layers</a:t>
            </a:r>
          </a:p>
        </p:txBody>
      </p:sp>
      <p:pic>
        <p:nvPicPr>
          <p:cNvPr id="7" name="Graphic 6" descr="Group of people outline">
            <a:extLst>
              <a:ext uri="{FF2B5EF4-FFF2-40B4-BE49-F238E27FC236}">
                <a16:creationId xmlns:a16="http://schemas.microsoft.com/office/drawing/2014/main" id="{E10FDE4D-16BC-4548-AD9A-D9A9FA4060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77057" y="1512591"/>
            <a:ext cx="1296465" cy="1296465"/>
          </a:xfrm>
          <a:prstGeom prst="rect">
            <a:avLst/>
          </a:prstGeom>
        </p:spPr>
      </p:pic>
      <p:pic>
        <p:nvPicPr>
          <p:cNvPr id="9" name="Graphic 8" descr="Continuous Improvement outline">
            <a:extLst>
              <a:ext uri="{FF2B5EF4-FFF2-40B4-BE49-F238E27FC236}">
                <a16:creationId xmlns:a16="http://schemas.microsoft.com/office/drawing/2014/main" id="{2A838AD4-A81B-41A1-B3EF-FD0465D877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21742" y="2913121"/>
            <a:ext cx="1668832" cy="1668832"/>
          </a:xfrm>
          <a:prstGeom prst="rect">
            <a:avLst/>
          </a:prstGeom>
        </p:spPr>
      </p:pic>
      <p:pic>
        <p:nvPicPr>
          <p:cNvPr id="11" name="Graphic 10" descr="Plug with solid fill">
            <a:extLst>
              <a:ext uri="{FF2B5EF4-FFF2-40B4-BE49-F238E27FC236}">
                <a16:creationId xmlns:a16="http://schemas.microsoft.com/office/drawing/2014/main" id="{A1B378AB-5DA4-41A3-BE82-599BA365814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21813" y="4686018"/>
            <a:ext cx="1068690" cy="1068690"/>
          </a:xfrm>
          <a:prstGeom prst="rect">
            <a:avLst/>
          </a:prstGeom>
        </p:spPr>
      </p:pic>
    </p:spTree>
    <p:extLst>
      <p:ext uri="{BB962C8B-B14F-4D97-AF65-F5344CB8AC3E}">
        <p14:creationId xmlns:p14="http://schemas.microsoft.com/office/powerpoint/2010/main" val="2560640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7B8EE-F95F-E2F4-4516-786EA9250886}"/>
              </a:ext>
            </a:extLst>
          </p:cNvPr>
          <p:cNvSpPr>
            <a:spLocks noGrp="1"/>
          </p:cNvSpPr>
          <p:nvPr>
            <p:ph type="title"/>
          </p:nvPr>
        </p:nvSpPr>
        <p:spPr/>
        <p:txBody>
          <a:bodyPr/>
          <a:lstStyle/>
          <a:p>
            <a:r>
              <a:rPr lang="en-US"/>
              <a:t>Top threats &amp; challenges</a:t>
            </a:r>
            <a:endParaRPr lang="en-MY"/>
          </a:p>
        </p:txBody>
      </p:sp>
      <p:sp>
        <p:nvSpPr>
          <p:cNvPr id="3" name="Content Placeholder 2">
            <a:extLst>
              <a:ext uri="{FF2B5EF4-FFF2-40B4-BE49-F238E27FC236}">
                <a16:creationId xmlns:a16="http://schemas.microsoft.com/office/drawing/2014/main" id="{747525A4-B5E3-9887-F9FA-D8858284560A}"/>
              </a:ext>
            </a:extLst>
          </p:cNvPr>
          <p:cNvSpPr>
            <a:spLocks noGrp="1"/>
          </p:cNvSpPr>
          <p:nvPr>
            <p:ph idx="1"/>
          </p:nvPr>
        </p:nvSpPr>
        <p:spPr>
          <a:xfrm>
            <a:off x="1104293" y="1428451"/>
            <a:ext cx="8946541" cy="4195481"/>
          </a:xfrm>
        </p:spPr>
        <p:txBody>
          <a:bodyPr>
            <a:noAutofit/>
          </a:bodyPr>
          <a:lstStyle/>
          <a:p>
            <a:r>
              <a:rPr lang="en-US" sz="2800"/>
              <a:t>Current</a:t>
            </a:r>
          </a:p>
          <a:p>
            <a:pPr lvl="1"/>
            <a:r>
              <a:rPr lang="en-US" sz="2400"/>
              <a:t>Fraud</a:t>
            </a:r>
          </a:p>
          <a:p>
            <a:pPr lvl="1"/>
            <a:r>
              <a:rPr lang="en-US" sz="2400"/>
              <a:t>Mobile devices</a:t>
            </a:r>
          </a:p>
          <a:p>
            <a:pPr lvl="1"/>
            <a:r>
              <a:rPr lang="en-US" sz="2400"/>
              <a:t>Decreasing vigilance</a:t>
            </a:r>
          </a:p>
          <a:p>
            <a:pPr lvl="1"/>
            <a:r>
              <a:rPr lang="en-MY" sz="2400"/>
              <a:t>Higher expectations</a:t>
            </a:r>
          </a:p>
          <a:p>
            <a:pPr lvl="2"/>
            <a:r>
              <a:rPr lang="en-MY" sz="2400"/>
              <a:t>More apps to produce, faster</a:t>
            </a:r>
          </a:p>
          <a:p>
            <a:pPr lvl="1"/>
            <a:r>
              <a:rPr lang="en-MY" sz="2400"/>
              <a:t>Existing apps at risk of becoming neglected</a:t>
            </a:r>
            <a:endParaRPr lang="en-US" sz="2400"/>
          </a:p>
          <a:p>
            <a:r>
              <a:rPr lang="en-US" sz="2800"/>
              <a:t>New</a:t>
            </a:r>
          </a:p>
          <a:p>
            <a:pPr lvl="1"/>
            <a:r>
              <a:rPr lang="en-US" sz="2400"/>
              <a:t>Increasing complexity: m</a:t>
            </a:r>
            <a:r>
              <a:rPr lang="en-MY" sz="2400"/>
              <a:t>ore “doors &amp; windows” </a:t>
            </a:r>
          </a:p>
          <a:p>
            <a:pPr lvl="1"/>
            <a:r>
              <a:rPr lang="en-MY" sz="2400"/>
              <a:t>Too many solutions</a:t>
            </a:r>
          </a:p>
        </p:txBody>
      </p:sp>
    </p:spTree>
    <p:extLst>
      <p:ext uri="{BB962C8B-B14F-4D97-AF65-F5344CB8AC3E}">
        <p14:creationId xmlns:p14="http://schemas.microsoft.com/office/powerpoint/2010/main" val="1490051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94C68-90FB-4E16-999C-D012297B5DFC}"/>
              </a:ext>
            </a:extLst>
          </p:cNvPr>
          <p:cNvSpPr>
            <a:spLocks noGrp="1"/>
          </p:cNvSpPr>
          <p:nvPr>
            <p:ph type="ctrTitle"/>
          </p:nvPr>
        </p:nvSpPr>
        <p:spPr/>
        <p:txBody>
          <a:bodyPr/>
          <a:lstStyle/>
          <a:p>
            <a:r>
              <a:rPr lang="en-MY" dirty="0"/>
              <a:t>Thank You</a:t>
            </a:r>
          </a:p>
        </p:txBody>
      </p:sp>
      <p:sp>
        <p:nvSpPr>
          <p:cNvPr id="3" name="Subtitle 2">
            <a:extLst>
              <a:ext uri="{FF2B5EF4-FFF2-40B4-BE49-F238E27FC236}">
                <a16:creationId xmlns:a16="http://schemas.microsoft.com/office/drawing/2014/main" id="{89955899-8062-41A1-9680-9B2DF377A1B6}"/>
              </a:ext>
            </a:extLst>
          </p:cNvPr>
          <p:cNvSpPr>
            <a:spLocks noGrp="1"/>
          </p:cNvSpPr>
          <p:nvPr>
            <p:ph type="subTitle" idx="1"/>
          </p:nvPr>
        </p:nvSpPr>
        <p:spPr/>
        <p:txBody>
          <a:bodyPr/>
          <a:lstStyle/>
          <a:p>
            <a:endParaRPr lang="en-MY"/>
          </a:p>
        </p:txBody>
      </p:sp>
    </p:spTree>
    <p:extLst>
      <p:ext uri="{BB962C8B-B14F-4D97-AF65-F5344CB8AC3E}">
        <p14:creationId xmlns:p14="http://schemas.microsoft.com/office/powerpoint/2010/main" val="10919234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5297CE0208D84786979F05C2A80E8F" ma:contentTypeVersion="16" ma:contentTypeDescription="Create a new document." ma:contentTypeScope="" ma:versionID="8e100302b657a7aa3accc9edebca7732">
  <xsd:schema xmlns:xsd="http://www.w3.org/2001/XMLSchema" xmlns:xs="http://www.w3.org/2001/XMLSchema" xmlns:p="http://schemas.microsoft.com/office/2006/metadata/properties" xmlns:ns2="7e71acac-3bd1-45d1-8cc8-8a9a86767c58" xmlns:ns3="295eac57-25d9-4afd-beed-aea32f93f7e2" targetNamespace="http://schemas.microsoft.com/office/2006/metadata/properties" ma:root="true" ma:fieldsID="546621667856fd6980d8bb75e2e58d37" ns2:_="" ns3:_="">
    <xsd:import namespace="7e71acac-3bd1-45d1-8cc8-8a9a86767c58"/>
    <xsd:import namespace="295eac57-25d9-4afd-beed-aea32f93f7e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71acac-3bd1-45d1-8cc8-8a9a86767c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5afc0f4-a91b-40be-b802-c7d006544dc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95eac57-25d9-4afd-beed-aea32f93f7e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05c07b9-d40a-4fb5-a3b1-1bffb98a3648}" ma:internalName="TaxCatchAll" ma:showField="CatchAllData" ma:web="295eac57-25d9-4afd-beed-aea32f93f7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e71acac-3bd1-45d1-8cc8-8a9a86767c58">
      <Terms xmlns="http://schemas.microsoft.com/office/infopath/2007/PartnerControls"/>
    </lcf76f155ced4ddcb4097134ff3c332f>
    <TaxCatchAll xmlns="295eac57-25d9-4afd-beed-aea32f93f7e2" xsi:nil="true"/>
  </documentManagement>
</p:properties>
</file>

<file path=customXml/itemProps1.xml><?xml version="1.0" encoding="utf-8"?>
<ds:datastoreItem xmlns:ds="http://schemas.openxmlformats.org/officeDocument/2006/customXml" ds:itemID="{2ABBBCC4-4149-4263-992B-0FD347665680}"/>
</file>

<file path=customXml/itemProps2.xml><?xml version="1.0" encoding="utf-8"?>
<ds:datastoreItem xmlns:ds="http://schemas.openxmlformats.org/officeDocument/2006/customXml" ds:itemID="{31F1D594-24C7-4D74-826C-031EC61FC35B}"/>
</file>

<file path=customXml/itemProps3.xml><?xml version="1.0" encoding="utf-8"?>
<ds:datastoreItem xmlns:ds="http://schemas.openxmlformats.org/officeDocument/2006/customXml" ds:itemID="{0D3DB101-C61D-4890-9443-9E25FEDD6727}"/>
</file>

<file path=docProps/app.xml><?xml version="1.0" encoding="utf-8"?>
<Properties xmlns="http://schemas.openxmlformats.org/officeDocument/2006/extended-properties" xmlns:vt="http://schemas.openxmlformats.org/officeDocument/2006/docPropsVTypes">
  <Template>Ion</Template>
  <TotalTime>1322</TotalTime>
  <Words>398</Words>
  <Application>Microsoft Office PowerPoint</Application>
  <PresentationFormat>Widescreen</PresentationFormat>
  <Paragraphs>58</Paragraphs>
  <Slides>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Century Gothic</vt:lpstr>
      <vt:lpstr>Wingdings 3</vt:lpstr>
      <vt:lpstr>Ion</vt:lpstr>
      <vt:lpstr>Cyber Security Challenges and Way Forward</vt:lpstr>
      <vt:lpstr>About Sabah</vt:lpstr>
      <vt:lpstr>Current cyber security strategy and policies in Sabah</vt:lpstr>
      <vt:lpstr>Current cyber security strategy and policies in Sabah</vt:lpstr>
      <vt:lpstr>Current cyber security strategy and policies in Sabah</vt:lpstr>
      <vt:lpstr>Protecting critical infrastructures</vt:lpstr>
      <vt:lpstr>Top threats &amp; challenges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Ebenezer Godomon</dc:creator>
  <cp:lastModifiedBy>Revelina Palacio</cp:lastModifiedBy>
  <cp:revision>4</cp:revision>
  <dcterms:created xsi:type="dcterms:W3CDTF">2021-03-25T00:02:46Z</dcterms:created>
  <dcterms:modified xsi:type="dcterms:W3CDTF">2023-02-13T01:51:03Z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0x010100E25297CE0208D84786979F05C2A80E8F</vt:lpwstr>
  </property>
</Properties>
</file>