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3"/>
  </p:sldMasterIdLst>
  <p:notesMasterIdLst>
    <p:notesMasterId r:id="rId2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ira Ungerleider" userId="2ea9c180-9e3f-4b2b-8c0f-0aa862858c17" providerId="ADAL" clId="{E0A85338-979E-472B-A4C5-D0987F0DFA13}"/>
    <pc:docChg chg="modSld">
      <pc:chgData name="Moira Ungerleider" userId="2ea9c180-9e3f-4b2b-8c0f-0aa862858c17" providerId="ADAL" clId="{E0A85338-979E-472B-A4C5-D0987F0DFA13}" dt="2023-02-21T04:08:34.166" v="0" actId="21"/>
      <pc:docMkLst>
        <pc:docMk/>
      </pc:docMkLst>
      <pc:sldChg chg="modSp mod">
        <pc:chgData name="Moira Ungerleider" userId="2ea9c180-9e3f-4b2b-8c0f-0aa862858c17" providerId="ADAL" clId="{E0A85338-979E-472B-A4C5-D0987F0DFA13}" dt="2023-02-21T04:08:34.166" v="0" actId="21"/>
        <pc:sldMkLst>
          <pc:docMk/>
          <pc:sldMk cId="0" sldId="256"/>
        </pc:sldMkLst>
        <pc:spChg chg="mod">
          <ac:chgData name="Moira Ungerleider" userId="2ea9c180-9e3f-4b2b-8c0f-0aa862858c17" providerId="ADAL" clId="{E0A85338-979E-472B-A4C5-D0987F0DFA13}" dt="2023-02-21T04:08:34.166" v="0" actId="21"/>
          <ac:spMkLst>
            <pc:docMk/>
            <pc:sldMk cId="0" sldId="256"/>
            <ac:spMk id="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07f83c064a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07f83c064a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07f83c064a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07f83c064a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07f83c064a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07f83c064a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07f83c064a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07f83c064a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07f83c064a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07f83c064a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07f83c064a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07f83c064a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07f83c064a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07f83c064a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07f83c064a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07f83c064a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25865a437a868d2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525865a437a868d2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07f83c064a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07f83c064a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07f83c064a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07f83c064a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25865a437a868d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25865a437a868d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25865a437a868d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25865a437a868d2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42593dd5256be53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42593dd5256be53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42593dd5256be5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42593dd5256be5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42593dd5256be53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42593dd5256be53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42593dd5256be53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42593dd5256be53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07f83c064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07f83c064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07f83c064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07f83c064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83350" y="4747200"/>
            <a:ext cx="9396300" cy="39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290508" y="47485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600">
                <a:solidFill>
                  <a:srgbClr val="FFFFFF"/>
                </a:solidFill>
              </a:defRPr>
            </a:lvl1pPr>
            <a:lvl2pPr lvl="1">
              <a:buNone/>
              <a:defRPr sz="1600">
                <a:solidFill>
                  <a:srgbClr val="FFFFFF"/>
                </a:solidFill>
              </a:defRPr>
            </a:lvl2pPr>
            <a:lvl3pPr lvl="2">
              <a:buNone/>
              <a:defRPr sz="1600">
                <a:solidFill>
                  <a:srgbClr val="FFFFFF"/>
                </a:solidFill>
              </a:defRPr>
            </a:lvl3pPr>
            <a:lvl4pPr lvl="3">
              <a:buNone/>
              <a:defRPr sz="1600">
                <a:solidFill>
                  <a:srgbClr val="FFFFFF"/>
                </a:solidFill>
              </a:defRPr>
            </a:lvl4pPr>
            <a:lvl5pPr lvl="4">
              <a:buNone/>
              <a:defRPr sz="1600">
                <a:solidFill>
                  <a:srgbClr val="FFFFFF"/>
                </a:solidFill>
              </a:defRPr>
            </a:lvl5pPr>
            <a:lvl6pPr lvl="5">
              <a:buNone/>
              <a:defRPr sz="1600">
                <a:solidFill>
                  <a:srgbClr val="FFFFFF"/>
                </a:solidFill>
              </a:defRPr>
            </a:lvl6pPr>
            <a:lvl7pPr lvl="6">
              <a:buNone/>
              <a:defRPr sz="1600">
                <a:solidFill>
                  <a:srgbClr val="FFFFFF"/>
                </a:solidFill>
              </a:defRPr>
            </a:lvl7pPr>
            <a:lvl8pPr lvl="7">
              <a:buNone/>
              <a:defRPr sz="1600">
                <a:solidFill>
                  <a:srgbClr val="FFFFFF"/>
                </a:solidFill>
              </a:defRPr>
            </a:lvl8pPr>
            <a:lvl9pPr lvl="8">
              <a:buNone/>
              <a:defRPr sz="16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10350" y="-91300"/>
            <a:ext cx="9396300" cy="762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200" y="2"/>
            <a:ext cx="3889700" cy="57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/>
        </p:nvSpPr>
        <p:spPr>
          <a:xfrm>
            <a:off x="4142809" y="15050"/>
            <a:ext cx="2851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16 February 2023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-110350" y="671600"/>
            <a:ext cx="9396300" cy="396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  </a:t>
            </a:r>
            <a:r>
              <a:rPr lang="en" sz="1800" i="1">
                <a:solidFill>
                  <a:srgbClr val="FFFFFF"/>
                </a:solidFill>
              </a:rPr>
              <a:t>Humanizing Information Security For A Connected World</a:t>
            </a:r>
            <a:endParaRPr sz="1800" i="1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/>
        </p:nvSpPr>
        <p:spPr>
          <a:xfrm>
            <a:off x="4490924" y="2259900"/>
            <a:ext cx="4380900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Presenter: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Head</a:t>
            </a:r>
            <a:r>
              <a:rPr lang="en" dirty="0"/>
              <a:t>, Information Security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MCIIS FBCS CITP CCISO MBA</a:t>
            </a: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CISM CDPSE CME CBA PCI-ISA</a:t>
            </a: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Email: shangyee.toh@mcis.my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LinkedIn: https://www.linkedin.com/in/tohshangyee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MCIS Insurance Berhad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(Member of Sanlam Group)</a:t>
            </a:r>
            <a:endParaRPr dirty="0"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8290508" y="47485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-377325" y="668650"/>
            <a:ext cx="9900000" cy="1433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0" y="816846"/>
            <a:ext cx="9144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/>
              <a:t>Humanizing Information Security</a:t>
            </a:r>
            <a:endParaRPr sz="3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/>
              <a:t>For A Connected World</a:t>
            </a:r>
            <a:endParaRPr sz="3000" b="1" dirty="0"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2375" y="2107500"/>
            <a:ext cx="3976024" cy="264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7750" y="1288975"/>
            <a:ext cx="6326249" cy="317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2"/>
          <p:cNvSpPr txBox="1"/>
          <p:nvPr/>
        </p:nvSpPr>
        <p:spPr>
          <a:xfrm>
            <a:off x="315025" y="1441375"/>
            <a:ext cx="7630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Being curious and adventurous to cyberspace with free flow of information</a:t>
            </a:r>
            <a:endParaRPr sz="2400" b="1"/>
          </a:p>
        </p:txBody>
      </p:sp>
      <p:sp>
        <p:nvSpPr>
          <p:cNvPr id="131" name="Google Shape;131;p22"/>
          <p:cNvSpPr txBox="1">
            <a:spLocks noGrp="1"/>
          </p:cNvSpPr>
          <p:nvPr>
            <p:ph type="sldNum" idx="12"/>
          </p:nvPr>
        </p:nvSpPr>
        <p:spPr>
          <a:xfrm>
            <a:off x="8290508" y="47485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32" name="Google Shape;132;p22"/>
          <p:cNvSpPr txBox="1"/>
          <p:nvPr/>
        </p:nvSpPr>
        <p:spPr>
          <a:xfrm>
            <a:off x="756900" y="2630050"/>
            <a:ext cx="76302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Infinity of the virtual world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Limitations of physical space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Information becomes freely, increasingly valued and realistically not easy to control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9950" y="1296975"/>
            <a:ext cx="5120750" cy="33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3"/>
          <p:cNvSpPr txBox="1"/>
          <p:nvPr/>
        </p:nvSpPr>
        <p:spPr>
          <a:xfrm>
            <a:off x="315025" y="1441375"/>
            <a:ext cx="7630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Demonstrating capabilities </a:t>
            </a: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in technical challenges </a:t>
            </a:r>
            <a:endParaRPr sz="2400" b="1"/>
          </a:p>
        </p:txBody>
      </p:sp>
      <p:sp>
        <p:nvSpPr>
          <p:cNvPr id="139" name="Google Shape;139;p23"/>
          <p:cNvSpPr txBox="1">
            <a:spLocks noGrp="1"/>
          </p:cNvSpPr>
          <p:nvPr>
            <p:ph type="sldNum" idx="12"/>
          </p:nvPr>
        </p:nvSpPr>
        <p:spPr>
          <a:xfrm>
            <a:off x="8290508" y="47485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40" name="Google Shape;140;p23"/>
          <p:cNvSpPr txBox="1"/>
          <p:nvPr/>
        </p:nvSpPr>
        <p:spPr>
          <a:xfrm>
            <a:off x="756900" y="2630050"/>
            <a:ext cx="76302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Rise of excitement and psychic satisfaction to break stronger security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Manifested into more than younger minds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Not limited to technical skills but transforming unique individual exposures</a:t>
            </a:r>
            <a:endParaRPr sz="2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3800" y="1252475"/>
            <a:ext cx="5636000" cy="340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4"/>
          <p:cNvSpPr txBox="1"/>
          <p:nvPr/>
        </p:nvSpPr>
        <p:spPr>
          <a:xfrm>
            <a:off x="315025" y="1441375"/>
            <a:ext cx="7630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Getting out of envy, hatred and evidence</a:t>
            </a:r>
            <a:br>
              <a:rPr lang="en" sz="2400" b="1"/>
            </a:br>
            <a:r>
              <a:rPr lang="en" sz="2400" b="1"/>
              <a:t>through opportunities of cyber weaknesses</a:t>
            </a:r>
            <a:endParaRPr sz="2400" b="1"/>
          </a:p>
        </p:txBody>
      </p:sp>
      <p:sp>
        <p:nvSpPr>
          <p:cNvPr id="147" name="Google Shape;147;p24"/>
          <p:cNvSpPr txBox="1">
            <a:spLocks noGrp="1"/>
          </p:cNvSpPr>
          <p:nvPr>
            <p:ph type="sldNum" idx="12"/>
          </p:nvPr>
        </p:nvSpPr>
        <p:spPr>
          <a:xfrm>
            <a:off x="8290508" y="47485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48" name="Google Shape;148;p24"/>
          <p:cNvSpPr txBox="1"/>
          <p:nvPr/>
        </p:nvSpPr>
        <p:spPr>
          <a:xfrm>
            <a:off x="756900" y="2630050"/>
            <a:ext cx="76302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Dissatisfied employees and citizens enter into emotional attempts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Committing damages to public assets and critical</a:t>
            </a:r>
            <a:endParaRPr sz="2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infrastructure turns to motivations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Degradation of public care and empathy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/>
          <p:nvPr/>
        </p:nvSpPr>
        <p:spPr>
          <a:xfrm>
            <a:off x="315025" y="1441375"/>
            <a:ext cx="7630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Anti deviance used for success in business and political space</a:t>
            </a:r>
            <a:endParaRPr sz="2400" b="1"/>
          </a:p>
        </p:txBody>
      </p:sp>
      <p:sp>
        <p:nvSpPr>
          <p:cNvPr id="154" name="Google Shape;154;p25"/>
          <p:cNvSpPr txBox="1">
            <a:spLocks noGrp="1"/>
          </p:cNvSpPr>
          <p:nvPr>
            <p:ph type="sldNum" idx="12"/>
          </p:nvPr>
        </p:nvSpPr>
        <p:spPr>
          <a:xfrm>
            <a:off x="8290508" y="47485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55" name="Google Shape;155;p25"/>
          <p:cNvSpPr txBox="1"/>
          <p:nvPr/>
        </p:nvSpPr>
        <p:spPr>
          <a:xfrm>
            <a:off x="756900" y="2630050"/>
            <a:ext cx="76302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Cyber technologies enable enhancement of target audience's confidence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Era of brand damages of competitors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Possible victimizing other enterprises for winning the market shares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254" y="1441374"/>
            <a:ext cx="6095744" cy="330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6"/>
          <p:cNvSpPr txBox="1"/>
          <p:nvPr/>
        </p:nvSpPr>
        <p:spPr>
          <a:xfrm>
            <a:off x="315025" y="1441375"/>
            <a:ext cx="85959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Weaponization of emerging technology </a:t>
            </a: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/>
              <a:t>and Cyberwarfare becomes the strength of a country</a:t>
            </a: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</p:txBody>
      </p:sp>
      <p:sp>
        <p:nvSpPr>
          <p:cNvPr id="162" name="Google Shape;162;p26"/>
          <p:cNvSpPr txBox="1">
            <a:spLocks noGrp="1"/>
          </p:cNvSpPr>
          <p:nvPr>
            <p:ph type="sldNum" idx="12"/>
          </p:nvPr>
        </p:nvSpPr>
        <p:spPr>
          <a:xfrm>
            <a:off x="8290508" y="47485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163" name="Google Shape;163;p26"/>
          <p:cNvSpPr txBox="1"/>
          <p:nvPr/>
        </p:nvSpPr>
        <p:spPr>
          <a:xfrm>
            <a:off x="756900" y="2630050"/>
            <a:ext cx="76302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Technology leveraged and weaponized for differentiating capabilities for countries to sustain and be future proof from others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Human to lead next effective ways for resolving International conflicts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1400" y="1306750"/>
            <a:ext cx="5632024" cy="325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7"/>
          <p:cNvSpPr txBox="1"/>
          <p:nvPr/>
        </p:nvSpPr>
        <p:spPr>
          <a:xfrm>
            <a:off x="315025" y="1441375"/>
            <a:ext cx="85959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Change and complication of ethical values </a:t>
            </a:r>
            <a:br>
              <a:rPr lang="en" sz="2400" b="1"/>
            </a:br>
            <a:r>
              <a:rPr lang="en" sz="2400" b="1"/>
              <a:t>in cyber world</a:t>
            </a: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</p:txBody>
      </p:sp>
      <p:sp>
        <p:nvSpPr>
          <p:cNvPr id="170" name="Google Shape;170;p27"/>
          <p:cNvSpPr txBox="1">
            <a:spLocks noGrp="1"/>
          </p:cNvSpPr>
          <p:nvPr>
            <p:ph type="sldNum" idx="12"/>
          </p:nvPr>
        </p:nvSpPr>
        <p:spPr>
          <a:xfrm>
            <a:off x="8290508" y="47485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71" name="Google Shape;171;p27"/>
          <p:cNvSpPr txBox="1"/>
          <p:nvPr/>
        </p:nvSpPr>
        <p:spPr>
          <a:xfrm>
            <a:off x="756900" y="2630050"/>
            <a:ext cx="80211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Conduct of life through moral values carrying out society ethical decisions has evolved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Concepts of privacy and transparency greatly changed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Next metaverse may new opportunities of cyber threats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84475"/>
            <a:ext cx="5869000" cy="344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8"/>
          <p:cNvSpPr txBox="1"/>
          <p:nvPr/>
        </p:nvSpPr>
        <p:spPr>
          <a:xfrm>
            <a:off x="1305625" y="2355775"/>
            <a:ext cx="85959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We will need </a:t>
            </a:r>
            <a:endParaRPr sz="2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a better cybersecurity mind paradigm</a:t>
            </a: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</p:txBody>
      </p:sp>
      <p:sp>
        <p:nvSpPr>
          <p:cNvPr id="178" name="Google Shape;178;p28"/>
          <p:cNvSpPr txBox="1">
            <a:spLocks noGrp="1"/>
          </p:cNvSpPr>
          <p:nvPr>
            <p:ph type="sldNum" idx="12"/>
          </p:nvPr>
        </p:nvSpPr>
        <p:spPr>
          <a:xfrm>
            <a:off x="8290508" y="47485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>
            <a:spLocks noGrp="1"/>
          </p:cNvSpPr>
          <p:nvPr>
            <p:ph type="sldNum" idx="12"/>
          </p:nvPr>
        </p:nvSpPr>
        <p:spPr>
          <a:xfrm>
            <a:off x="8290508" y="47485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184" name="Google Shape;184;p29"/>
          <p:cNvSpPr txBox="1"/>
          <p:nvPr/>
        </p:nvSpPr>
        <p:spPr>
          <a:xfrm>
            <a:off x="756900" y="1791850"/>
            <a:ext cx="80211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Cyber threats will continue to advance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Everyone are challenged to be fully preventive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Rather reducing the possibilities </a:t>
            </a:r>
            <a:br>
              <a:rPr lang="en" sz="2400"/>
            </a:br>
            <a:r>
              <a:rPr lang="en" sz="2400"/>
              <a:t>and quantifications of impacts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Continuous strengths in positive mental power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Understand hacker's mind to protect our crown jewels</a:t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1450" y="1024875"/>
            <a:ext cx="9205449" cy="372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0"/>
          <p:cNvSpPr txBox="1"/>
          <p:nvPr/>
        </p:nvSpPr>
        <p:spPr>
          <a:xfrm>
            <a:off x="152403" y="1272669"/>
            <a:ext cx="8276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What can be suggested to improve?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91" name="Google Shape;191;p30"/>
          <p:cNvSpPr txBox="1"/>
          <p:nvPr/>
        </p:nvSpPr>
        <p:spPr>
          <a:xfrm>
            <a:off x="587275" y="2183450"/>
            <a:ext cx="74370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Human weaknesses and security habits monitoring and improvement program 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Modernised cybersecurity awareness to every human factor in your business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Developing human capital as your enterprise security network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Enable your human capital to contribute security as key responsibilities and values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92" name="Google Shape;192;p30"/>
          <p:cNvSpPr txBox="1">
            <a:spLocks noGrp="1"/>
          </p:cNvSpPr>
          <p:nvPr>
            <p:ph type="sldNum" idx="12"/>
          </p:nvPr>
        </p:nvSpPr>
        <p:spPr>
          <a:xfrm>
            <a:off x="8290508" y="47485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/>
          <p:nvPr/>
        </p:nvSpPr>
        <p:spPr>
          <a:xfrm>
            <a:off x="152403" y="1272669"/>
            <a:ext cx="8276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We concluded human links as a key factor to cyber risks.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It is crucial in</a:t>
            </a:r>
            <a:endParaRPr sz="2400"/>
          </a:p>
        </p:txBody>
      </p:sp>
      <p:sp>
        <p:nvSpPr>
          <p:cNvPr id="198" name="Google Shape;198;p31"/>
          <p:cNvSpPr txBox="1"/>
          <p:nvPr/>
        </p:nvSpPr>
        <p:spPr>
          <a:xfrm>
            <a:off x="587275" y="2183450"/>
            <a:ext cx="74370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Addressing the most critical factor to cyber risk – the people, and recognising their vulnerabilities 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Understanding the implication of human factor on cybersecurity and ways threat actor penetrate the system 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Educating workforce on the business value of cyber resiliency and their role in it</a:t>
            </a:r>
            <a:endParaRPr sz="1800"/>
          </a:p>
        </p:txBody>
      </p:sp>
      <p:sp>
        <p:nvSpPr>
          <p:cNvPr id="199" name="Google Shape;199;p31"/>
          <p:cNvSpPr txBox="1">
            <a:spLocks noGrp="1"/>
          </p:cNvSpPr>
          <p:nvPr>
            <p:ph type="sldNum" idx="12"/>
          </p:nvPr>
        </p:nvSpPr>
        <p:spPr>
          <a:xfrm>
            <a:off x="8290508" y="47485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/>
        </p:nvSpPr>
        <p:spPr>
          <a:xfrm>
            <a:off x="457203" y="2385169"/>
            <a:ext cx="8276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 quick introduction</a:t>
            </a:r>
            <a:endParaRPr sz="2400"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290508" y="47485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/>
          <p:nvPr/>
        </p:nvSpPr>
        <p:spPr>
          <a:xfrm>
            <a:off x="0" y="1121646"/>
            <a:ext cx="9144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Questions and Answers</a:t>
            </a: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Thank you.</a:t>
            </a:r>
            <a:endParaRPr sz="3000" b="1"/>
          </a:p>
        </p:txBody>
      </p:sp>
      <p:sp>
        <p:nvSpPr>
          <p:cNvPr id="205" name="Google Shape;205;p32"/>
          <p:cNvSpPr txBox="1">
            <a:spLocks noGrp="1"/>
          </p:cNvSpPr>
          <p:nvPr>
            <p:ph type="sldNum" idx="12"/>
          </p:nvPr>
        </p:nvSpPr>
        <p:spPr>
          <a:xfrm>
            <a:off x="8290508" y="47485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206" name="Google Shape;206;p32"/>
          <p:cNvSpPr txBox="1"/>
          <p:nvPr/>
        </p:nvSpPr>
        <p:spPr>
          <a:xfrm>
            <a:off x="4490924" y="2336100"/>
            <a:ext cx="43809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Presenter: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Toh Shang Yee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Head, Information Security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MCIIS FBCS CITP CCISO MBA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CISM CDPSE CME CBA PCI-ISA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Email: shangyee.toh@mcis.my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LinkedIn: https://www.linkedin.com/in/tohshangyee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MCIS Insurance Berhad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(Member of Sanlam Group)</a:t>
            </a:r>
            <a:endParaRPr/>
          </a:p>
        </p:txBody>
      </p:sp>
      <p:pic>
        <p:nvPicPr>
          <p:cNvPr id="207" name="Google Shape;20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81000" y="2391175"/>
            <a:ext cx="4490926" cy="222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76203" y="1165969"/>
            <a:ext cx="82767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What we have done well in cyber resilience so far?</a:t>
            </a:r>
            <a:endParaRPr sz="2400"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290508" y="47485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434225" y="1800350"/>
            <a:ext cx="2510700" cy="1285800"/>
          </a:xfrm>
          <a:prstGeom prst="roundRect">
            <a:avLst>
              <a:gd name="adj" fmla="val 16667"/>
            </a:avLst>
          </a:prstGeom>
          <a:solidFill>
            <a:srgbClr val="99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FFFFFF"/>
                </a:solidFill>
              </a:rPr>
              <a:t>Governance</a:t>
            </a:r>
            <a:endParaRPr sz="2700" b="1">
              <a:solidFill>
                <a:srgbClr val="FFFFFF"/>
              </a:solidFill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434225" y="3248150"/>
            <a:ext cx="2510700" cy="1285800"/>
          </a:xfrm>
          <a:prstGeom prst="roundRect">
            <a:avLst>
              <a:gd name="adj" fmla="val 16667"/>
            </a:avLst>
          </a:prstGeom>
          <a:solidFill>
            <a:srgbClr val="99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FFFFFF"/>
                </a:solidFill>
              </a:rPr>
              <a:t>Securing</a:t>
            </a:r>
            <a:endParaRPr sz="2700" b="1">
              <a:solidFill>
                <a:srgbClr val="FFFFFF"/>
              </a:solidFill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3101225" y="1800350"/>
            <a:ext cx="2510700" cy="1285800"/>
          </a:xfrm>
          <a:prstGeom prst="roundRect">
            <a:avLst>
              <a:gd name="adj" fmla="val 16667"/>
            </a:avLst>
          </a:prstGeom>
          <a:solidFill>
            <a:srgbClr val="99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FFFFFF"/>
                </a:solidFill>
              </a:rPr>
              <a:t>Resilience</a:t>
            </a:r>
            <a:endParaRPr sz="2700" b="1">
              <a:solidFill>
                <a:srgbClr val="FFFFFF"/>
              </a:solidFill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3101225" y="3248150"/>
            <a:ext cx="2510700" cy="1285800"/>
          </a:xfrm>
          <a:prstGeom prst="roundRect">
            <a:avLst>
              <a:gd name="adj" fmla="val 16667"/>
            </a:avLst>
          </a:prstGeom>
          <a:solidFill>
            <a:srgbClr val="99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FFFFFF"/>
                </a:solidFill>
              </a:rPr>
              <a:t>Vigilance</a:t>
            </a:r>
            <a:endParaRPr sz="2700" b="1">
              <a:solidFill>
                <a:srgbClr val="FFFFFF"/>
              </a:solidFill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7575" y="1863825"/>
            <a:ext cx="4179625" cy="26701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4550" y="1909475"/>
            <a:ext cx="4799451" cy="283907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76203" y="1165969"/>
            <a:ext cx="82767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But we still having following trends…</a:t>
            </a:r>
            <a:endParaRPr sz="2400"/>
          </a:p>
        </p:txBody>
      </p:sp>
      <p:sp>
        <p:nvSpPr>
          <p:cNvPr id="85" name="Google Shape;85;p16"/>
          <p:cNvSpPr txBox="1"/>
          <p:nvPr/>
        </p:nvSpPr>
        <p:spPr>
          <a:xfrm>
            <a:off x="496050" y="1909487"/>
            <a:ext cx="74370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 cyber attack at the rate of seconds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Global cost of cyber compromise of US$10.5 trillion by year 2025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15% annual growth of cyber events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 data breach costs at US$4 million averagely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Younger generation getting interested to hack</a:t>
            </a:r>
            <a:endParaRPr sz="1800"/>
          </a:p>
        </p:txBody>
      </p:sp>
      <p:sp>
        <p:nvSpPr>
          <p:cNvPr id="86" name="Google Shape;86;p16"/>
          <p:cNvSpPr txBox="1">
            <a:spLocks noGrp="1"/>
          </p:cNvSpPr>
          <p:nvPr>
            <p:ph type="sldNum" idx="12"/>
          </p:nvPr>
        </p:nvSpPr>
        <p:spPr>
          <a:xfrm>
            <a:off x="8290508" y="47485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8150" y="1089775"/>
            <a:ext cx="5515849" cy="36587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76203" y="1165969"/>
            <a:ext cx="82767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Qualifying human as major links to cyber weaknesses</a:t>
            </a:r>
            <a:endParaRPr sz="2400"/>
          </a:p>
        </p:txBody>
      </p:sp>
      <p:sp>
        <p:nvSpPr>
          <p:cNvPr id="93" name="Google Shape;93;p17"/>
          <p:cNvSpPr txBox="1"/>
          <p:nvPr/>
        </p:nvSpPr>
        <p:spPr>
          <a:xfrm>
            <a:off x="496050" y="1909487"/>
            <a:ext cx="7437000" cy="24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Human created amazing things for the best of human kind, 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980000"/>
                </a:solidFill>
              </a:rPr>
              <a:t>BUT WE HAVE BEEN</a:t>
            </a:r>
            <a:endParaRPr sz="1800" b="1">
              <a:solidFill>
                <a:srgbClr val="98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Considering smaller factor of vulnerabilities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Overlooking human bad habits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Thought cyber attacks could be complex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Never mind, we can wait for the fix to come. The attack will not hit us so fast.</a:t>
            </a:r>
            <a:endParaRPr sz="1800"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8290508" y="47485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/>
        </p:nvSpPr>
        <p:spPr>
          <a:xfrm>
            <a:off x="76203" y="1165969"/>
            <a:ext cx="82767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Some common human errors of opportunities to cyber threats</a:t>
            </a:r>
            <a:endParaRPr sz="2400"/>
          </a:p>
        </p:txBody>
      </p:sp>
      <p:sp>
        <p:nvSpPr>
          <p:cNvPr id="100" name="Google Shape;100;p18"/>
          <p:cNvSpPr txBox="1"/>
          <p:nvPr/>
        </p:nvSpPr>
        <p:spPr>
          <a:xfrm>
            <a:off x="496050" y="1757087"/>
            <a:ext cx="74370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Do not jog down the password on sticky notes but use the same password everywhere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Post and share a lot of things online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Use publicly suggested tools with no question ask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We trust this access as it is already authenticated earlier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This unusual thing is too small for me to report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Bypass technology and security department as their response time is just too slow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Etc</a:t>
            </a:r>
            <a:endParaRPr sz="1800"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290508" y="47485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68088"/>
            <a:ext cx="4880975" cy="325186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/>
        </p:nvSpPr>
        <p:spPr>
          <a:xfrm>
            <a:off x="1817852" y="2007850"/>
            <a:ext cx="61794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Human does act a lot of cyber weaknesses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as technologies itself will not smart enough to do the same</a:t>
            </a:r>
            <a:endParaRPr sz="2400"/>
          </a:p>
        </p:txBody>
      </p:sp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8290508" y="47485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7325" y="1288975"/>
            <a:ext cx="6826674" cy="320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/>
          <p:nvPr/>
        </p:nvSpPr>
        <p:spPr>
          <a:xfrm>
            <a:off x="315025" y="1441375"/>
            <a:ext cx="7630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Promising financial gain, laundering </a:t>
            </a: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and skipping payments</a:t>
            </a:r>
            <a:endParaRPr sz="2400" b="1"/>
          </a:p>
        </p:txBody>
      </p:sp>
      <p:sp>
        <p:nvSpPr>
          <p:cNvPr id="115" name="Google Shape;115;p20"/>
          <p:cNvSpPr txBox="1">
            <a:spLocks noGrp="1"/>
          </p:cNvSpPr>
          <p:nvPr>
            <p:ph type="sldNum" idx="12"/>
          </p:nvPr>
        </p:nvSpPr>
        <p:spPr>
          <a:xfrm>
            <a:off x="8290508" y="47485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16" name="Google Shape;116;p20"/>
          <p:cNvSpPr txBox="1"/>
          <p:nvPr/>
        </p:nvSpPr>
        <p:spPr>
          <a:xfrm>
            <a:off x="756900" y="2630050"/>
            <a:ext cx="76302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Compromising vulnerabilities of digitization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Hack for illegal money gain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Manipulate financial commitments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/>
        </p:nvSpPr>
        <p:spPr>
          <a:xfrm>
            <a:off x="954550" y="1236575"/>
            <a:ext cx="76302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Year End Criminal Balances 2017-2021 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(Source: The 2022 Crypto Crime Report, Chainalysis)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</p:txBody>
      </p:sp>
      <p:sp>
        <p:nvSpPr>
          <p:cNvPr id="122" name="Google Shape;122;p21"/>
          <p:cNvSpPr txBox="1">
            <a:spLocks noGrp="1"/>
          </p:cNvSpPr>
          <p:nvPr>
            <p:ph type="sldNum" idx="12"/>
          </p:nvPr>
        </p:nvSpPr>
        <p:spPr>
          <a:xfrm>
            <a:off x="8290508" y="47485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75" y="2046025"/>
            <a:ext cx="6245199" cy="262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/>
          <p:nvPr/>
        </p:nvSpPr>
        <p:spPr>
          <a:xfrm>
            <a:off x="1956199" y="2745375"/>
            <a:ext cx="3703691" cy="1347100"/>
          </a:xfrm>
          <a:custGeom>
            <a:avLst/>
            <a:gdLst/>
            <a:ahLst/>
            <a:cxnLst/>
            <a:rect l="l" t="t" r="r" b="b"/>
            <a:pathLst>
              <a:path w="144916" h="53884" extrusionOk="0">
                <a:moveTo>
                  <a:pt x="0" y="53884"/>
                </a:moveTo>
                <a:cubicBezTo>
                  <a:pt x="6872" y="52795"/>
                  <a:pt x="27418" y="48305"/>
                  <a:pt x="41229" y="47352"/>
                </a:cubicBezTo>
                <a:cubicBezTo>
                  <a:pt x="55040" y="46400"/>
                  <a:pt x="69532" y="48645"/>
                  <a:pt x="82867" y="48169"/>
                </a:cubicBezTo>
                <a:cubicBezTo>
                  <a:pt x="96202" y="47693"/>
                  <a:pt x="110898" y="52523"/>
                  <a:pt x="121239" y="44495"/>
                </a:cubicBezTo>
                <a:cubicBezTo>
                  <a:pt x="131581" y="36467"/>
                  <a:pt x="140970" y="7416"/>
                  <a:pt x="144916" y="0"/>
                </a:cubicBezTo>
              </a:path>
            </a:pathLst>
          </a:custGeom>
          <a:noFill/>
          <a:ln w="28575" cap="flat" cmpd="sng">
            <a:solidFill>
              <a:srgbClr val="980000"/>
            </a:solidFill>
            <a:prstDash val="dash"/>
            <a:round/>
            <a:headEnd type="none" w="med" len="med"/>
            <a:tailEnd type="triangle" w="med" len="med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5297CE0208D84786979F05C2A80E8F" ma:contentTypeVersion="16" ma:contentTypeDescription="Create a new document." ma:contentTypeScope="" ma:versionID="8e100302b657a7aa3accc9edebca7732">
  <xsd:schema xmlns:xsd="http://www.w3.org/2001/XMLSchema" xmlns:xs="http://www.w3.org/2001/XMLSchema" xmlns:p="http://schemas.microsoft.com/office/2006/metadata/properties" xmlns:ns2="7e71acac-3bd1-45d1-8cc8-8a9a86767c58" xmlns:ns3="295eac57-25d9-4afd-beed-aea32f93f7e2" targetNamespace="http://schemas.microsoft.com/office/2006/metadata/properties" ma:root="true" ma:fieldsID="546621667856fd6980d8bb75e2e58d37" ns2:_="" ns3:_="">
    <xsd:import namespace="7e71acac-3bd1-45d1-8cc8-8a9a86767c58"/>
    <xsd:import namespace="295eac57-25d9-4afd-beed-aea32f93f7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71acac-3bd1-45d1-8cc8-8a9a86767c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5afc0f4-a91b-40be-b802-c7d006544d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eac57-25d9-4afd-beed-aea32f93f7e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05c07b9-d40a-4fb5-a3b1-1bffb98a3648}" ma:internalName="TaxCatchAll" ma:showField="CatchAllData" ma:web="295eac57-25d9-4afd-beed-aea32f93f7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85BCAD-4563-48E2-8654-60F7AD7711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737C95-C1CC-47E8-9B3D-231A6096D0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71acac-3bd1-45d1-8cc8-8a9a86767c58"/>
    <ds:schemaRef ds:uri="295eac57-25d9-4afd-beed-aea32f93f7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751</Words>
  <Application>Microsoft Office PowerPoint</Application>
  <PresentationFormat>On-screen Show (16:9)</PresentationFormat>
  <Paragraphs>126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Moira Ungerleider</cp:lastModifiedBy>
  <cp:revision>1</cp:revision>
  <dcterms:modified xsi:type="dcterms:W3CDTF">2023-02-21T04:08:42Z</dcterms:modified>
</cp:coreProperties>
</file>